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1128" y="48"/>
      </p:cViewPr>
      <p:guideLst>
        <p:guide orient="horz" pos="2183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09-03T09:12:37.046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83FF-15E4-447E-B06D-76E2DF5F88A3}" type="datetimeFigureOut">
              <a:rPr lang="en-MY" smtClean="0"/>
              <a:t>4/9/2017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3A75-C9D9-48A2-820D-4BEA2E882F3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62372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83FF-15E4-447E-B06D-76E2DF5F88A3}" type="datetimeFigureOut">
              <a:rPr lang="en-MY" smtClean="0"/>
              <a:t>4/9/2017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3A75-C9D9-48A2-820D-4BEA2E882F3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87819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83FF-15E4-447E-B06D-76E2DF5F88A3}" type="datetimeFigureOut">
              <a:rPr lang="en-MY" smtClean="0"/>
              <a:t>4/9/2017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3A75-C9D9-48A2-820D-4BEA2E882F3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0732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83FF-15E4-447E-B06D-76E2DF5F88A3}" type="datetimeFigureOut">
              <a:rPr lang="en-MY" smtClean="0"/>
              <a:t>4/9/2017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3A75-C9D9-48A2-820D-4BEA2E882F3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45456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83FF-15E4-447E-B06D-76E2DF5F88A3}" type="datetimeFigureOut">
              <a:rPr lang="en-MY" smtClean="0"/>
              <a:t>4/9/2017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3A75-C9D9-48A2-820D-4BEA2E882F3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01665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83FF-15E4-447E-B06D-76E2DF5F88A3}" type="datetimeFigureOut">
              <a:rPr lang="en-MY" smtClean="0"/>
              <a:t>4/9/2017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3A75-C9D9-48A2-820D-4BEA2E882F3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27453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83FF-15E4-447E-B06D-76E2DF5F88A3}" type="datetimeFigureOut">
              <a:rPr lang="en-MY" smtClean="0"/>
              <a:t>4/9/2017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3A75-C9D9-48A2-820D-4BEA2E882F3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48640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83FF-15E4-447E-B06D-76E2DF5F88A3}" type="datetimeFigureOut">
              <a:rPr lang="en-MY" smtClean="0"/>
              <a:t>4/9/2017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3A75-C9D9-48A2-820D-4BEA2E882F3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44301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83FF-15E4-447E-B06D-76E2DF5F88A3}" type="datetimeFigureOut">
              <a:rPr lang="en-MY" smtClean="0"/>
              <a:t>4/9/2017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3A75-C9D9-48A2-820D-4BEA2E882F3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57921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83FF-15E4-447E-B06D-76E2DF5F88A3}" type="datetimeFigureOut">
              <a:rPr lang="en-MY" smtClean="0"/>
              <a:t>4/9/2017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3A75-C9D9-48A2-820D-4BEA2E882F3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181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83FF-15E4-447E-B06D-76E2DF5F88A3}" type="datetimeFigureOut">
              <a:rPr lang="en-MY" smtClean="0"/>
              <a:t>4/9/2017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3A75-C9D9-48A2-820D-4BEA2E882F3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82479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083FF-15E4-447E-B06D-76E2DF5F88A3}" type="datetimeFigureOut">
              <a:rPr lang="en-MY" smtClean="0"/>
              <a:t>4/9/2017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13A75-C9D9-48A2-820D-4BEA2E882F3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33704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4.jpg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59904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610632"/>
            <a:ext cx="9144000" cy="2387600"/>
          </a:xfrm>
        </p:spPr>
        <p:txBody>
          <a:bodyPr/>
          <a:lstStyle/>
          <a:p>
            <a:pPr algn="r"/>
            <a:r>
              <a:rPr lang="en-MY" sz="3600" spc="600" dirty="0" smtClean="0"/>
              <a:t>Andrew Road House</a:t>
            </a:r>
            <a:r>
              <a:rPr lang="en-MY" sz="4000" spc="600" dirty="0" smtClean="0"/>
              <a:t/>
            </a:r>
            <a:br>
              <a:rPr lang="en-MY" sz="4000" spc="600" dirty="0" smtClean="0"/>
            </a:br>
            <a:r>
              <a:rPr lang="en-MY" sz="1400" dirty="0"/>
              <a:t>By SCDA Architects (Chan </a:t>
            </a:r>
            <a:r>
              <a:rPr lang="en-MY" sz="1400" dirty="0" err="1"/>
              <a:t>Soo</a:t>
            </a:r>
            <a:r>
              <a:rPr lang="en-MY" sz="1400" dirty="0"/>
              <a:t> </a:t>
            </a:r>
            <a:r>
              <a:rPr lang="en-MY" sz="1400" dirty="0" err="1"/>
              <a:t>Khian</a:t>
            </a:r>
            <a:r>
              <a:rPr lang="en-MY" sz="1400" dirty="0"/>
              <a:t>)</a:t>
            </a:r>
            <a:br>
              <a:rPr lang="en-MY" sz="1400" dirty="0"/>
            </a:br>
            <a:endParaRPr lang="en-MY" sz="1200" dirty="0"/>
          </a:p>
        </p:txBody>
      </p:sp>
    </p:spTree>
    <p:extLst>
      <p:ext uri="{BB962C8B-B14F-4D97-AF65-F5344CB8AC3E}">
        <p14:creationId xmlns:p14="http://schemas.microsoft.com/office/powerpoint/2010/main" val="103345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han soo khi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2"/>
          <a:stretch/>
        </p:blipFill>
        <p:spPr bwMode="auto">
          <a:xfrm>
            <a:off x="0" y="-11938"/>
            <a:ext cx="4953000" cy="686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8462" y="5903893"/>
            <a:ext cx="4337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3600" spc="300" dirty="0">
                <a:latin typeface="+mj-lt"/>
              </a:rPr>
              <a:t>C</a:t>
            </a:r>
            <a:r>
              <a:rPr lang="en-MY" sz="3600" spc="300" dirty="0" smtClean="0">
                <a:latin typeface="+mj-lt"/>
              </a:rPr>
              <a:t>han </a:t>
            </a:r>
            <a:r>
              <a:rPr lang="en-MY" sz="3600" spc="300" dirty="0" err="1" smtClean="0">
                <a:latin typeface="+mj-lt"/>
              </a:rPr>
              <a:t>Soo</a:t>
            </a:r>
            <a:r>
              <a:rPr lang="en-MY" sz="3600" spc="300" dirty="0" smtClean="0">
                <a:latin typeface="+mj-lt"/>
              </a:rPr>
              <a:t> </a:t>
            </a:r>
            <a:r>
              <a:rPr lang="en-MY" sz="3600" spc="300" dirty="0" err="1" smtClean="0">
                <a:latin typeface="+mj-lt"/>
              </a:rPr>
              <a:t>Khian</a:t>
            </a:r>
            <a:endParaRPr lang="en-MY" sz="3600" spc="300" dirty="0" smtClean="0">
              <a:latin typeface="+mj-lt"/>
            </a:endParaRPr>
          </a:p>
          <a:p>
            <a:pPr algn="r"/>
            <a:r>
              <a:rPr lang="en-MY" sz="2000" dirty="0" err="1" smtClean="0">
                <a:latin typeface="+mj-lt"/>
              </a:rPr>
              <a:t>a.k.a</a:t>
            </a:r>
            <a:r>
              <a:rPr lang="en-MY" sz="2000" dirty="0" smtClean="0">
                <a:latin typeface="+mj-lt"/>
              </a:rPr>
              <a:t>  </a:t>
            </a:r>
            <a:r>
              <a:rPr lang="en-MY" sz="2000" dirty="0" err="1" smtClean="0">
                <a:latin typeface="+mj-lt"/>
              </a:rPr>
              <a:t>Soo</a:t>
            </a:r>
            <a:r>
              <a:rPr lang="en-MY" sz="2000" dirty="0" smtClean="0">
                <a:latin typeface="+mj-lt"/>
              </a:rPr>
              <a:t> </a:t>
            </a:r>
            <a:r>
              <a:rPr lang="en-MY" sz="2000" dirty="0">
                <a:latin typeface="+mj-lt"/>
              </a:rPr>
              <a:t>K. Chan</a:t>
            </a:r>
            <a:endParaRPr lang="en-MY" sz="2000" spc="300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75901" y="374536"/>
            <a:ext cx="377414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MY" sz="1600" b="1" dirty="0">
                <a:latin typeface="+mj-lt"/>
                <a:cs typeface="Times New Roman" panose="02020603050405020304" pitchFamily="18" charset="0"/>
              </a:rPr>
              <a:t>Singapore practicing </a:t>
            </a:r>
            <a:r>
              <a:rPr lang="en-MY" sz="1600" b="1" spc="300" dirty="0">
                <a:latin typeface="+mj-lt"/>
                <a:cs typeface="Times New Roman" panose="02020603050405020304" pitchFamily="18" charset="0"/>
              </a:rPr>
              <a:t>architect</a:t>
            </a:r>
            <a:r>
              <a:rPr lang="en-MY" sz="1400" dirty="0">
                <a:latin typeface="+mj-lt"/>
                <a:cs typeface="Times New Roman" panose="02020603050405020304" pitchFamily="18" charset="0"/>
              </a:rPr>
              <a:t>, founding principal and design director of</a:t>
            </a:r>
            <a:r>
              <a:rPr lang="en-MY" sz="1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MY" sz="1600" b="1" spc="300" dirty="0">
                <a:latin typeface="+mj-lt"/>
                <a:cs typeface="Times New Roman" panose="02020603050405020304" pitchFamily="18" charset="0"/>
              </a:rPr>
              <a:t>SCDA</a:t>
            </a:r>
            <a:r>
              <a:rPr lang="en-MY" sz="1400" dirty="0">
                <a:latin typeface="+mj-lt"/>
                <a:cs typeface="Times New Roman" panose="02020603050405020304" pitchFamily="18" charset="0"/>
              </a:rPr>
              <a:t>, writer, visiting professor and </a:t>
            </a:r>
            <a:r>
              <a:rPr lang="en-MY" sz="1400" dirty="0" smtClean="0">
                <a:latin typeface="+mj-lt"/>
                <a:cs typeface="Times New Roman" panose="02020603050405020304" pitchFamily="18" charset="0"/>
              </a:rPr>
              <a:t>developer</a:t>
            </a:r>
          </a:p>
          <a:p>
            <a:pPr algn="just"/>
            <a:endParaRPr lang="en-MY" sz="1400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en-MY" sz="1400" dirty="0" smtClean="0">
                <a:latin typeface="+mj-lt"/>
                <a:cs typeface="Times New Roman" panose="02020603050405020304" pitchFamily="18" charset="0"/>
              </a:rPr>
              <a:t>Born </a:t>
            </a:r>
            <a:r>
              <a:rPr lang="en-MY" sz="1400" dirty="0">
                <a:latin typeface="+mj-lt"/>
                <a:cs typeface="Times New Roman" panose="02020603050405020304" pitchFamily="18" charset="0"/>
              </a:rPr>
              <a:t>and raised in </a:t>
            </a:r>
            <a:r>
              <a:rPr lang="en-MY" sz="1600" b="1" dirty="0">
                <a:latin typeface="+mj-lt"/>
                <a:cs typeface="Times New Roman" panose="02020603050405020304" pitchFamily="18" charset="0"/>
              </a:rPr>
              <a:t>Penang, Malaysia </a:t>
            </a:r>
            <a:r>
              <a:rPr lang="en-MY" sz="1400" dirty="0">
                <a:latin typeface="+mj-lt"/>
                <a:cs typeface="Times New Roman" panose="02020603050405020304" pitchFamily="18" charset="0"/>
              </a:rPr>
              <a:t>but currently resides in </a:t>
            </a:r>
            <a:r>
              <a:rPr lang="en-MY" sz="1400" dirty="0" smtClean="0">
                <a:latin typeface="+mj-lt"/>
                <a:cs typeface="Times New Roman" panose="02020603050405020304" pitchFamily="18" charset="0"/>
              </a:rPr>
              <a:t>Singapore</a:t>
            </a:r>
          </a:p>
          <a:p>
            <a:pPr algn="just"/>
            <a:endParaRPr lang="en-MY" sz="1600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en-MY" sz="1600" b="1" dirty="0">
                <a:latin typeface="+mj-lt"/>
                <a:cs typeface="Times New Roman" panose="02020603050405020304" pitchFamily="18" charset="0"/>
              </a:rPr>
              <a:t>Louis Kahn</a:t>
            </a:r>
            <a:r>
              <a:rPr lang="en-MY" sz="16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MY" sz="1600" b="1" dirty="0">
                <a:latin typeface="+mj-lt"/>
                <a:cs typeface="Times New Roman" panose="02020603050405020304" pitchFamily="18" charset="0"/>
              </a:rPr>
              <a:t>Otto Wagner</a:t>
            </a:r>
            <a:r>
              <a:rPr lang="en-MY" sz="16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MY" sz="1600" b="1" dirty="0">
                <a:latin typeface="+mj-lt"/>
                <a:cs typeface="Times New Roman" panose="02020603050405020304" pitchFamily="18" charset="0"/>
              </a:rPr>
              <a:t>Le Corbusier</a:t>
            </a:r>
            <a:r>
              <a:rPr lang="en-MY" sz="1400" dirty="0">
                <a:latin typeface="+mj-lt"/>
                <a:cs typeface="Times New Roman" panose="02020603050405020304" pitchFamily="18" charset="0"/>
              </a:rPr>
              <a:t>, and </a:t>
            </a:r>
            <a:r>
              <a:rPr lang="en-MY" sz="1600" b="1" dirty="0" err="1">
                <a:latin typeface="+mj-lt"/>
                <a:cs typeface="Times New Roman" panose="02020603050405020304" pitchFamily="18" charset="0"/>
              </a:rPr>
              <a:t>Mies</a:t>
            </a:r>
            <a:r>
              <a:rPr lang="en-MY" sz="1600" b="1" dirty="0">
                <a:latin typeface="+mj-lt"/>
                <a:cs typeface="Times New Roman" panose="02020603050405020304" pitchFamily="18" charset="0"/>
              </a:rPr>
              <a:t> van der </a:t>
            </a:r>
            <a:r>
              <a:rPr lang="en-MY" sz="1600" b="1" dirty="0" err="1">
                <a:latin typeface="+mj-lt"/>
                <a:cs typeface="Times New Roman" panose="02020603050405020304" pitchFamily="18" charset="0"/>
              </a:rPr>
              <a:t>Rohe</a:t>
            </a:r>
            <a:r>
              <a:rPr lang="en-MY" sz="1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MY" sz="16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MY" sz="1400" dirty="0" smtClean="0">
                <a:latin typeface="+mj-lt"/>
                <a:cs typeface="Times New Roman" panose="02020603050405020304" pitchFamily="18" charset="0"/>
              </a:rPr>
              <a:t>as </a:t>
            </a:r>
            <a:r>
              <a:rPr lang="en-MY" sz="1600" spc="300" dirty="0">
                <a:latin typeface="+mj-lt"/>
                <a:cs typeface="Times New Roman" panose="02020603050405020304" pitchFamily="18" charset="0"/>
              </a:rPr>
              <a:t>design </a:t>
            </a:r>
            <a:r>
              <a:rPr lang="en-MY" sz="1600" spc="300" dirty="0" smtClean="0">
                <a:latin typeface="+mj-lt"/>
                <a:cs typeface="Times New Roman" panose="02020603050405020304" pitchFamily="18" charset="0"/>
              </a:rPr>
              <a:t>inspiration</a:t>
            </a:r>
            <a:endParaRPr lang="en-MY" sz="1400" spc="300" dirty="0" smtClean="0">
              <a:latin typeface="+mj-lt"/>
              <a:cs typeface="Times New Roman" panose="02020603050405020304" pitchFamily="18" charset="0"/>
            </a:endParaRPr>
          </a:p>
          <a:p>
            <a:pPr algn="just"/>
            <a:endParaRPr lang="en-MY" sz="1400" dirty="0" smtClean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en-MY" sz="1600" b="1" spc="300" dirty="0">
                <a:latin typeface="+mj-lt"/>
                <a:cs typeface="Times New Roman" panose="02020603050405020304" pitchFamily="18" charset="0"/>
              </a:rPr>
              <a:t>N</a:t>
            </a:r>
            <a:r>
              <a:rPr lang="en-MY" sz="1600" b="1" spc="300" dirty="0" smtClean="0">
                <a:latin typeface="+mj-lt"/>
                <a:cs typeface="Times New Roman" panose="02020603050405020304" pitchFamily="18" charset="0"/>
              </a:rPr>
              <a:t>eo-tropical</a:t>
            </a:r>
            <a:r>
              <a:rPr lang="en-MY" sz="1400" b="1" spc="3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MY" sz="1400" dirty="0" smtClean="0">
                <a:latin typeface="+mj-lt"/>
                <a:cs typeface="Times New Roman" panose="02020603050405020304" pitchFamily="18" charset="0"/>
              </a:rPr>
              <a:t>architecture = Asian + Western </a:t>
            </a:r>
            <a:r>
              <a:rPr lang="en-MY" sz="1400" dirty="0">
                <a:latin typeface="+mj-lt"/>
                <a:cs typeface="Times New Roman" panose="02020603050405020304" pitchFamily="18" charset="0"/>
              </a:rPr>
              <a:t>design, lots of </a:t>
            </a:r>
            <a:r>
              <a:rPr lang="en-MY" sz="1400" dirty="0" smtClean="0">
                <a:latin typeface="+mj-lt"/>
                <a:cs typeface="Times New Roman" panose="02020603050405020304" pitchFamily="18" charset="0"/>
              </a:rPr>
              <a:t>courtyards</a:t>
            </a:r>
          </a:p>
          <a:p>
            <a:pPr lvl="1" algn="just"/>
            <a:endParaRPr lang="en-MY" sz="1400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en-MY" sz="1400" dirty="0" smtClean="0">
                <a:latin typeface="+mj-lt"/>
                <a:cs typeface="Times New Roman" panose="02020603050405020304" pitchFamily="18" charset="0"/>
              </a:rPr>
              <a:t>Phenomenology</a:t>
            </a:r>
            <a:r>
              <a:rPr lang="en-MY" sz="1400" dirty="0">
                <a:latin typeface="+mj-lt"/>
                <a:cs typeface="Times New Roman" panose="02020603050405020304" pitchFamily="18" charset="0"/>
              </a:rPr>
              <a:t>, sustainability and formal </a:t>
            </a:r>
            <a:r>
              <a:rPr lang="en-MY" sz="1400" dirty="0" smtClean="0">
                <a:latin typeface="+mj-lt"/>
                <a:cs typeface="Times New Roman" panose="02020603050405020304" pitchFamily="18" charset="0"/>
              </a:rPr>
              <a:t>exploration</a:t>
            </a:r>
          </a:p>
          <a:p>
            <a:pPr algn="just"/>
            <a:endParaRPr lang="en-MY" sz="1400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en-MY" sz="1600" b="1" dirty="0" smtClean="0">
                <a:latin typeface="+mj-lt"/>
              </a:rPr>
              <a:t>Unity</a:t>
            </a:r>
            <a:r>
              <a:rPr lang="en-MY" sz="1400" dirty="0" smtClean="0">
                <a:latin typeface="+mj-lt"/>
              </a:rPr>
              <a:t> </a:t>
            </a:r>
            <a:r>
              <a:rPr lang="en-MY" sz="1400" dirty="0">
                <a:latin typeface="+mj-lt"/>
              </a:rPr>
              <a:t>between built form and </a:t>
            </a:r>
            <a:r>
              <a:rPr lang="en-MY" sz="1400" dirty="0" smtClean="0">
                <a:latin typeface="+mj-lt"/>
              </a:rPr>
              <a:t>nature</a:t>
            </a:r>
          </a:p>
          <a:p>
            <a:pPr algn="just"/>
            <a:endParaRPr lang="en-MY" sz="1400" dirty="0">
              <a:latin typeface="+mj-lt"/>
            </a:endParaRPr>
          </a:p>
          <a:p>
            <a:pPr algn="just"/>
            <a:r>
              <a:rPr lang="en-MY" sz="1400" dirty="0">
                <a:latin typeface="+mj-lt"/>
              </a:rPr>
              <a:t>Local </a:t>
            </a:r>
            <a:r>
              <a:rPr lang="en-MY" sz="1600" b="1" dirty="0">
                <a:latin typeface="+mj-lt"/>
              </a:rPr>
              <a:t>flora and fauna</a:t>
            </a:r>
            <a:r>
              <a:rPr lang="en-MY" sz="1400" dirty="0">
                <a:latin typeface="+mj-lt"/>
              </a:rPr>
              <a:t>, available </a:t>
            </a:r>
            <a:r>
              <a:rPr lang="en-MY" sz="1600" b="1" dirty="0">
                <a:latin typeface="+mj-lt"/>
              </a:rPr>
              <a:t>materials</a:t>
            </a:r>
            <a:r>
              <a:rPr lang="en-MY" sz="1400" dirty="0">
                <a:latin typeface="+mj-lt"/>
              </a:rPr>
              <a:t>, and </a:t>
            </a:r>
            <a:r>
              <a:rPr lang="en-MY" sz="1600" b="1" dirty="0">
                <a:latin typeface="+mj-lt"/>
              </a:rPr>
              <a:t>craftsmanship</a:t>
            </a:r>
            <a:r>
              <a:rPr lang="en-MY" sz="1400" dirty="0">
                <a:latin typeface="+mj-lt"/>
              </a:rPr>
              <a:t> are important </a:t>
            </a:r>
            <a:r>
              <a:rPr lang="en-MY" sz="1400" spc="300" dirty="0">
                <a:latin typeface="+mj-lt"/>
              </a:rPr>
              <a:t>considerations</a:t>
            </a:r>
            <a:endParaRPr lang="en-MY" sz="1400" spc="3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83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412" y="213027"/>
            <a:ext cx="9005103" cy="6465567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MY" sz="4200" b="1" spc="600" dirty="0" smtClean="0">
                <a:latin typeface="+mj-lt"/>
              </a:rPr>
              <a:t>‘Neo </a:t>
            </a:r>
            <a:r>
              <a:rPr lang="en-MY" sz="4200" b="1" spc="600" dirty="0" err="1" smtClean="0">
                <a:latin typeface="+mj-lt"/>
              </a:rPr>
              <a:t>Tropicality</a:t>
            </a:r>
            <a:r>
              <a:rPr lang="en-MY" sz="4200" b="1" spc="600" dirty="0" smtClean="0">
                <a:latin typeface="+mj-lt"/>
              </a:rPr>
              <a:t>’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MY" sz="4200" b="1" spc="600" dirty="0" smtClean="0">
                <a:latin typeface="+mj-lt"/>
              </a:rPr>
              <a:t>Modernism</a:t>
            </a:r>
          </a:p>
          <a:p>
            <a:pPr marL="457200" lvl="1" indent="0" algn="r">
              <a:lnSpc>
                <a:spcPct val="160000"/>
              </a:lnSpc>
              <a:buNone/>
            </a:pPr>
            <a:r>
              <a:rPr lang="en-MY" sz="2800" b="1" dirty="0">
                <a:latin typeface="+mj-lt"/>
              </a:rPr>
              <a:t>Elegant</a:t>
            </a:r>
            <a:r>
              <a:rPr lang="en-MY" sz="2000" dirty="0">
                <a:latin typeface="+mj-lt"/>
              </a:rPr>
              <a:t> geometric </a:t>
            </a:r>
            <a:r>
              <a:rPr lang="en-MY" sz="2000" dirty="0" smtClean="0">
                <a:latin typeface="+mj-lt"/>
              </a:rPr>
              <a:t>deal</a:t>
            </a:r>
          </a:p>
          <a:p>
            <a:pPr marL="457200" lvl="1" indent="0" algn="r">
              <a:lnSpc>
                <a:spcPct val="160000"/>
              </a:lnSpc>
              <a:buNone/>
            </a:pPr>
            <a:r>
              <a:rPr lang="en-MY" sz="2000" dirty="0" smtClean="0">
                <a:latin typeface="+mj-lt"/>
              </a:rPr>
              <a:t>Horizontality through dramatic </a:t>
            </a:r>
            <a:r>
              <a:rPr lang="en-MY" sz="2000" dirty="0" err="1" smtClean="0">
                <a:latin typeface="+mj-lt"/>
              </a:rPr>
              <a:t>oversailing</a:t>
            </a:r>
            <a:r>
              <a:rPr lang="en-MY" sz="2000" dirty="0" smtClean="0">
                <a:latin typeface="+mj-lt"/>
              </a:rPr>
              <a:t> eaves</a:t>
            </a:r>
          </a:p>
          <a:p>
            <a:pPr marL="457200" lvl="1" indent="0" algn="r">
              <a:lnSpc>
                <a:spcPct val="160000"/>
              </a:lnSpc>
              <a:buNone/>
            </a:pPr>
            <a:r>
              <a:rPr lang="en-MY" sz="2000" dirty="0" smtClean="0">
                <a:latin typeface="+mj-lt"/>
              </a:rPr>
              <a:t>Stone coursings</a:t>
            </a:r>
          </a:p>
          <a:p>
            <a:pPr marL="457200" lvl="1" indent="0" algn="r">
              <a:lnSpc>
                <a:spcPct val="160000"/>
              </a:lnSpc>
              <a:buNone/>
            </a:pPr>
            <a:r>
              <a:rPr lang="en-MY" sz="2300" b="1" dirty="0" smtClean="0">
                <a:latin typeface="+mj-lt"/>
              </a:rPr>
              <a:t>Prismatic Forms</a:t>
            </a:r>
          </a:p>
          <a:p>
            <a:pPr marL="457200" lvl="1" indent="0" algn="r">
              <a:lnSpc>
                <a:spcPct val="160000"/>
              </a:lnSpc>
              <a:buNone/>
            </a:pPr>
            <a:r>
              <a:rPr lang="en-MY" sz="2000" dirty="0" smtClean="0">
                <a:latin typeface="+mj-lt"/>
              </a:rPr>
              <a:t>Emphasis </a:t>
            </a:r>
            <a:r>
              <a:rPr lang="en-MY" sz="2000" dirty="0">
                <a:latin typeface="+mj-lt"/>
              </a:rPr>
              <a:t>on </a:t>
            </a:r>
            <a:r>
              <a:rPr lang="en-MY" sz="2300" b="1" dirty="0">
                <a:latin typeface="+mj-lt"/>
              </a:rPr>
              <a:t>Courtyards</a:t>
            </a:r>
            <a:r>
              <a:rPr lang="en-MY" sz="2000" dirty="0">
                <a:latin typeface="+mj-lt"/>
              </a:rPr>
              <a:t> and </a:t>
            </a:r>
            <a:r>
              <a:rPr lang="en-MY" sz="2300" b="1" dirty="0">
                <a:latin typeface="+mj-lt"/>
              </a:rPr>
              <a:t>Water Features </a:t>
            </a:r>
            <a:endParaRPr lang="en-MY" sz="2000" b="1" dirty="0" smtClean="0">
              <a:latin typeface="+mj-lt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MY" sz="4200" b="1" spc="600" dirty="0" smtClean="0">
                <a:latin typeface="+mj-lt"/>
              </a:rPr>
              <a:t>‘Chthonic’ </a:t>
            </a:r>
            <a:r>
              <a:rPr lang="en-MY" dirty="0" smtClean="0">
                <a:latin typeface="+mj-lt"/>
              </a:rPr>
              <a:t>concept</a:t>
            </a:r>
          </a:p>
          <a:p>
            <a:pPr marL="457200" lvl="1" indent="0">
              <a:lnSpc>
                <a:spcPct val="160000"/>
              </a:lnSpc>
              <a:buNone/>
            </a:pPr>
            <a:r>
              <a:rPr lang="en-MY" sz="2000" dirty="0" smtClean="0">
                <a:latin typeface="+mj-lt"/>
              </a:rPr>
              <a:t>Inhabits the </a:t>
            </a:r>
            <a:r>
              <a:rPr lang="en-MY" sz="2300" b="1" dirty="0" smtClean="0">
                <a:latin typeface="+mj-lt"/>
              </a:rPr>
              <a:t>underworld</a:t>
            </a:r>
            <a:r>
              <a:rPr lang="en-MY" sz="2000" dirty="0" smtClean="0">
                <a:latin typeface="+mj-lt"/>
              </a:rPr>
              <a:t> &amp; emerges from the earth</a:t>
            </a:r>
          </a:p>
          <a:p>
            <a:pPr marL="457200" lvl="1" indent="0">
              <a:lnSpc>
                <a:spcPct val="160000"/>
              </a:lnSpc>
              <a:buNone/>
            </a:pPr>
            <a:r>
              <a:rPr lang="en-MY" sz="2000" dirty="0" smtClean="0">
                <a:latin typeface="+mj-lt"/>
              </a:rPr>
              <a:t>Devotes attention to the ground surface</a:t>
            </a:r>
          </a:p>
          <a:p>
            <a:pPr marL="457200" lvl="1" indent="0">
              <a:lnSpc>
                <a:spcPct val="160000"/>
              </a:lnSpc>
              <a:buNone/>
            </a:pPr>
            <a:r>
              <a:rPr lang="en-MY" sz="2000" dirty="0" smtClean="0">
                <a:latin typeface="+mj-lt"/>
              </a:rPr>
              <a:t>Minimal </a:t>
            </a:r>
            <a:r>
              <a:rPr lang="en-MY" sz="2000" dirty="0">
                <a:latin typeface="+mj-lt"/>
              </a:rPr>
              <a:t>&amp; </a:t>
            </a:r>
            <a:r>
              <a:rPr lang="en-MY" sz="2000" dirty="0" smtClean="0">
                <a:latin typeface="+mj-lt"/>
              </a:rPr>
              <a:t>Sensuous</a:t>
            </a:r>
          </a:p>
          <a:p>
            <a:pPr marL="457200" lvl="1" indent="0">
              <a:lnSpc>
                <a:spcPct val="160000"/>
              </a:lnSpc>
              <a:buNone/>
            </a:pPr>
            <a:r>
              <a:rPr lang="en-MY" sz="2000" dirty="0" smtClean="0">
                <a:latin typeface="+mj-lt"/>
              </a:rPr>
              <a:t>Usage of </a:t>
            </a:r>
            <a:r>
              <a:rPr lang="en-MY" sz="2300" b="1" dirty="0" smtClean="0">
                <a:latin typeface="+mj-lt"/>
              </a:rPr>
              <a:t>Raw/Natural </a:t>
            </a:r>
            <a:r>
              <a:rPr lang="en-MY" sz="2000" dirty="0" smtClean="0">
                <a:latin typeface="+mj-lt"/>
              </a:rPr>
              <a:t>Materials</a:t>
            </a:r>
          </a:p>
          <a:p>
            <a:pPr lvl="2">
              <a:lnSpc>
                <a:spcPct val="160000"/>
              </a:lnSpc>
            </a:pPr>
            <a:r>
              <a:rPr lang="en-MY" sz="1800" dirty="0" smtClean="0">
                <a:latin typeface="+mj-lt"/>
              </a:rPr>
              <a:t>Furniture, Light Fixture &amp; Bathtubs</a:t>
            </a:r>
            <a:endParaRPr lang="en-MY" sz="1800" dirty="0">
              <a:latin typeface="+mj-lt"/>
            </a:endParaRPr>
          </a:p>
          <a:p>
            <a:pPr marL="457200" lvl="1" indent="0" algn="ctr">
              <a:buNone/>
            </a:pPr>
            <a:endParaRPr lang="en-MY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1676" y="5861538"/>
            <a:ext cx="4454324" cy="996462"/>
          </a:xfrm>
        </p:spPr>
        <p:txBody>
          <a:bodyPr/>
          <a:lstStyle/>
          <a:p>
            <a:pPr algn="r"/>
            <a:r>
              <a:rPr lang="en-MY" sz="3600" dirty="0" smtClean="0"/>
              <a:t>Architect’s</a:t>
            </a:r>
            <a:r>
              <a:rPr lang="en-MY" dirty="0" smtClean="0"/>
              <a:t> </a:t>
            </a:r>
            <a:r>
              <a:rPr lang="en-MY" sz="4000" spc="300" dirty="0" smtClean="0"/>
              <a:t>Style</a:t>
            </a:r>
            <a:endParaRPr lang="en-MY" sz="4000" spc="300" dirty="0"/>
          </a:p>
        </p:txBody>
      </p:sp>
      <p:sp>
        <p:nvSpPr>
          <p:cNvPr id="6" name="TextBox 5"/>
          <p:cNvSpPr txBox="1"/>
          <p:nvPr/>
        </p:nvSpPr>
        <p:spPr>
          <a:xfrm>
            <a:off x="451412" y="995422"/>
            <a:ext cx="3658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MY" sz="2400" dirty="0" smtClean="0"/>
              <a:t>  </a:t>
            </a:r>
            <a:r>
              <a:rPr lang="en-MY" sz="2400" spc="300" dirty="0" smtClean="0"/>
              <a:t>New </a:t>
            </a:r>
            <a:r>
              <a:rPr lang="en-MY" sz="2400" spc="300" dirty="0" err="1" smtClean="0"/>
              <a:t>Tropicality</a:t>
            </a:r>
            <a:endParaRPr lang="en-MY" sz="2400" spc="3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MY" sz="2400" spc="300" dirty="0" smtClean="0"/>
              <a:t> Asian + Western</a:t>
            </a:r>
            <a:endParaRPr lang="en-MY" sz="2400" spc="300" dirty="0"/>
          </a:p>
        </p:txBody>
      </p:sp>
    </p:spTree>
    <p:extLst>
      <p:ext uri="{BB962C8B-B14F-4D97-AF65-F5344CB8AC3E}">
        <p14:creationId xmlns:p14="http://schemas.microsoft.com/office/powerpoint/2010/main" val="315843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075" y="5743575"/>
            <a:ext cx="8543925" cy="1096169"/>
          </a:xfrm>
        </p:spPr>
        <p:txBody>
          <a:bodyPr>
            <a:normAutofit fontScale="90000"/>
          </a:bodyPr>
          <a:lstStyle/>
          <a:p>
            <a:pPr algn="r"/>
            <a:r>
              <a:rPr lang="en-MY" dirty="0" smtClean="0"/>
              <a:t/>
            </a:r>
            <a:br>
              <a:rPr lang="en-MY" dirty="0" smtClean="0"/>
            </a:br>
            <a:r>
              <a:rPr lang="en-MY" sz="4000" spc="600" dirty="0" smtClean="0"/>
              <a:t>Design Concept </a:t>
            </a:r>
            <a:r>
              <a:rPr lang="en-MY" dirty="0"/>
              <a:t/>
            </a:r>
            <a:br>
              <a:rPr lang="en-MY" dirty="0"/>
            </a:br>
            <a:r>
              <a:rPr lang="en-MY" sz="2200" dirty="0" smtClean="0"/>
              <a:t>Andrew Road House</a:t>
            </a:r>
            <a:r>
              <a:rPr lang="en-MY" sz="2700" dirty="0" smtClean="0"/>
              <a:t/>
            </a:r>
            <a:br>
              <a:rPr lang="en-MY" sz="2700" dirty="0" smtClean="0"/>
            </a:br>
            <a:endParaRPr lang="en-MY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66" y="123660"/>
            <a:ext cx="4559112" cy="6411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MY" sz="1600" b="1" dirty="0" smtClean="0">
                <a:latin typeface="+mj-lt"/>
              </a:rPr>
              <a:t>Open &amp; Closed </a:t>
            </a:r>
            <a:r>
              <a:rPr lang="en-MY" sz="1400" dirty="0" smtClean="0">
                <a:latin typeface="+mj-lt"/>
              </a:rPr>
              <a:t>form</a:t>
            </a:r>
          </a:p>
          <a:p>
            <a:pPr marL="685800" lvl="2">
              <a:lnSpc>
                <a:spcPct val="150000"/>
              </a:lnSpc>
              <a:spcBef>
                <a:spcPts val="1000"/>
              </a:spcBef>
            </a:pPr>
            <a:r>
              <a:rPr lang="en-MY" sz="1100" dirty="0">
                <a:latin typeface="+mj-lt"/>
              </a:rPr>
              <a:t>Dynamics between positive &amp; negative </a:t>
            </a:r>
            <a:r>
              <a:rPr lang="en-MY" sz="1100" dirty="0" smtClean="0">
                <a:latin typeface="+mj-lt"/>
              </a:rPr>
              <a:t>spaces</a:t>
            </a:r>
            <a:endParaRPr lang="en-MY" sz="11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MY" sz="1400" dirty="0" smtClean="0">
                <a:latin typeface="+mj-lt"/>
              </a:rPr>
              <a:t>3 </a:t>
            </a:r>
            <a:r>
              <a:rPr lang="en-MY" sz="1600" b="1" dirty="0" smtClean="0">
                <a:latin typeface="+mj-lt"/>
              </a:rPr>
              <a:t>rectilinear</a:t>
            </a:r>
            <a:r>
              <a:rPr lang="en-MY" sz="1400" dirty="0" smtClean="0">
                <a:latin typeface="+mj-lt"/>
              </a:rPr>
              <a:t> </a:t>
            </a:r>
            <a:r>
              <a:rPr lang="en-MY" sz="1400" dirty="0">
                <a:latin typeface="+mj-lt"/>
              </a:rPr>
              <a:t>prismatic </a:t>
            </a:r>
            <a:r>
              <a:rPr lang="en-MY" sz="1400" dirty="0" smtClean="0">
                <a:latin typeface="+mj-lt"/>
              </a:rPr>
              <a:t>volumes</a:t>
            </a:r>
            <a:r>
              <a:rPr lang="en-MY" sz="1400" dirty="0">
                <a:latin typeface="+mj-lt"/>
              </a:rPr>
              <a:t> </a:t>
            </a:r>
            <a:r>
              <a:rPr lang="en-MY" sz="1400" dirty="0" smtClean="0">
                <a:latin typeface="+mj-lt"/>
              </a:rPr>
              <a:t>laid </a:t>
            </a:r>
            <a:r>
              <a:rPr lang="en-MY" sz="1400" dirty="0">
                <a:latin typeface="+mj-lt"/>
              </a:rPr>
              <a:t>out in a U-shape around a </a:t>
            </a:r>
            <a:r>
              <a:rPr lang="en-MY" sz="1400" dirty="0" smtClean="0">
                <a:latin typeface="+mj-lt"/>
              </a:rPr>
              <a:t>swimming pool</a:t>
            </a:r>
          </a:p>
          <a:p>
            <a:pPr lvl="1">
              <a:lnSpc>
                <a:spcPct val="150000"/>
              </a:lnSpc>
            </a:pPr>
            <a:r>
              <a:rPr lang="en-MY" sz="1100" dirty="0" smtClean="0">
                <a:latin typeface="+mj-lt"/>
              </a:rPr>
              <a:t>An open sided reception pavilion</a:t>
            </a:r>
          </a:p>
          <a:p>
            <a:pPr lvl="1">
              <a:lnSpc>
                <a:spcPct val="150000"/>
              </a:lnSpc>
            </a:pPr>
            <a:r>
              <a:rPr lang="en-MY" sz="1100" dirty="0" smtClean="0">
                <a:latin typeface="+mj-lt"/>
              </a:rPr>
              <a:t>A timber clad block</a:t>
            </a:r>
          </a:p>
          <a:p>
            <a:pPr lvl="1">
              <a:lnSpc>
                <a:spcPct val="150000"/>
              </a:lnSpc>
            </a:pPr>
            <a:r>
              <a:rPr lang="en-MY" sz="1100" dirty="0" smtClean="0">
                <a:latin typeface="+mj-lt"/>
              </a:rPr>
              <a:t>A villa</a:t>
            </a:r>
          </a:p>
          <a:p>
            <a:pPr>
              <a:lnSpc>
                <a:spcPct val="150000"/>
              </a:lnSpc>
            </a:pPr>
            <a:r>
              <a:rPr lang="en-MY" sz="1600" b="1" dirty="0" smtClean="0">
                <a:latin typeface="+mj-lt"/>
              </a:rPr>
              <a:t>Balance</a:t>
            </a:r>
            <a:r>
              <a:rPr lang="en-MY" sz="1400" b="1" dirty="0" smtClean="0">
                <a:latin typeface="+mj-lt"/>
              </a:rPr>
              <a:t> </a:t>
            </a:r>
            <a:r>
              <a:rPr lang="en-MY" sz="1400" dirty="0" smtClean="0">
                <a:latin typeface="+mj-lt"/>
              </a:rPr>
              <a:t>between internal and external spaces</a:t>
            </a:r>
          </a:p>
          <a:p>
            <a:pPr lvl="1">
              <a:lnSpc>
                <a:spcPct val="150000"/>
              </a:lnSpc>
            </a:pPr>
            <a:r>
              <a:rPr lang="en-MY" sz="1100" dirty="0" smtClean="0">
                <a:latin typeface="+mj-lt"/>
              </a:rPr>
              <a:t>Neutrality of the rectilinear forms used to define negative spaces</a:t>
            </a:r>
          </a:p>
          <a:p>
            <a:pPr lvl="1">
              <a:lnSpc>
                <a:spcPct val="150000"/>
              </a:lnSpc>
            </a:pPr>
            <a:r>
              <a:rPr lang="en-MY" sz="1100" dirty="0" smtClean="0">
                <a:latin typeface="+mj-lt"/>
              </a:rPr>
              <a:t>Balance the composition between the courtyards &amp; the 3 blocks</a:t>
            </a:r>
            <a:endParaRPr lang="en-MY" sz="14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MY" sz="1600" b="1" dirty="0">
                <a:latin typeface="+mj-lt"/>
              </a:rPr>
              <a:t>Layering</a:t>
            </a:r>
            <a:r>
              <a:rPr lang="en-MY" sz="1400" dirty="0">
                <a:latin typeface="+mj-lt"/>
              </a:rPr>
              <a:t> surfaces to create a deeper sense of perspective and space</a:t>
            </a:r>
          </a:p>
          <a:p>
            <a:pPr lvl="1">
              <a:lnSpc>
                <a:spcPct val="150000"/>
              </a:lnSpc>
            </a:pPr>
            <a:r>
              <a:rPr lang="en-MY" sz="1100" dirty="0">
                <a:latin typeface="+mj-lt"/>
              </a:rPr>
              <a:t>Usage of </a:t>
            </a:r>
            <a:r>
              <a:rPr lang="en-MY" sz="1100" b="1" dirty="0">
                <a:latin typeface="+mj-lt"/>
              </a:rPr>
              <a:t>“borrowed” </a:t>
            </a:r>
            <a:r>
              <a:rPr lang="en-MY" sz="1100" dirty="0">
                <a:latin typeface="+mj-lt"/>
              </a:rPr>
              <a:t>space to visually enlarge the </a:t>
            </a:r>
            <a:r>
              <a:rPr lang="en-MY" sz="1100" dirty="0" smtClean="0">
                <a:latin typeface="+mj-lt"/>
              </a:rPr>
              <a:t>property</a:t>
            </a:r>
            <a:endParaRPr lang="en-MY" sz="14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MY" sz="1600" b="1" dirty="0" smtClean="0">
                <a:latin typeface="+mj-lt"/>
              </a:rPr>
              <a:t>Ambiguity</a:t>
            </a:r>
            <a:r>
              <a:rPr lang="en-MY" sz="1400" dirty="0" smtClean="0">
                <a:latin typeface="+mj-lt"/>
              </a:rPr>
              <a:t> of surfaces applied in roof &amp; ground platform</a:t>
            </a:r>
          </a:p>
          <a:p>
            <a:pPr lvl="1">
              <a:lnSpc>
                <a:spcPct val="150000"/>
              </a:lnSpc>
            </a:pPr>
            <a:r>
              <a:rPr lang="en-MY" sz="1100" dirty="0" smtClean="0">
                <a:latin typeface="+mj-lt"/>
              </a:rPr>
              <a:t>Language of floating planes meeting the sky (Granite Slab floats over the pool, water feature and lawn)</a:t>
            </a:r>
          </a:p>
          <a:p>
            <a:pPr lvl="1">
              <a:lnSpc>
                <a:spcPct val="150000"/>
              </a:lnSpc>
            </a:pPr>
            <a:r>
              <a:rPr lang="en-MY" sz="1100" dirty="0" smtClean="0">
                <a:latin typeface="+mj-lt"/>
              </a:rPr>
              <a:t>Horizontal axis (inside &amp; outside walls) echoed on the </a:t>
            </a:r>
            <a:r>
              <a:rPr lang="en-MY" sz="1200" dirty="0" smtClean="0">
                <a:latin typeface="+mj-lt"/>
              </a:rPr>
              <a:t>vertical axis (Roof &amp; floor planes)</a:t>
            </a:r>
            <a:endParaRPr lang="en-MY" sz="12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8255"/>
            <a:ext cx="4953000" cy="29389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959675"/>
            <a:ext cx="4953000" cy="293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7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075" y="5733933"/>
            <a:ext cx="8543925" cy="1105811"/>
          </a:xfrm>
        </p:spPr>
        <p:txBody>
          <a:bodyPr>
            <a:normAutofit fontScale="90000"/>
          </a:bodyPr>
          <a:lstStyle/>
          <a:p>
            <a:pPr algn="r"/>
            <a:r>
              <a:rPr lang="en-MY" dirty="0" smtClean="0"/>
              <a:t/>
            </a:r>
            <a:br>
              <a:rPr lang="en-MY" dirty="0" smtClean="0"/>
            </a:br>
            <a:r>
              <a:rPr lang="en-MY" sz="4000" spc="600" dirty="0" smtClean="0"/>
              <a:t>Design Layout </a:t>
            </a:r>
            <a:r>
              <a:rPr lang="en-MY" dirty="0"/>
              <a:t/>
            </a:r>
            <a:br>
              <a:rPr lang="en-MY" dirty="0"/>
            </a:br>
            <a:r>
              <a:rPr lang="en-MY" sz="2200" dirty="0" smtClean="0"/>
              <a:t>Andrew Road House</a:t>
            </a:r>
            <a:br>
              <a:rPr lang="en-MY" sz="2200" dirty="0" smtClean="0"/>
            </a:br>
            <a:endParaRPr lang="en-MY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57" y="2890468"/>
            <a:ext cx="2807162" cy="356578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MY" sz="1600" dirty="0" smtClean="0">
                <a:latin typeface="+mj-lt"/>
              </a:rPr>
              <a:t>Ground Floor (Level One)</a:t>
            </a:r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n-MY" sz="1400" dirty="0" smtClean="0">
                <a:latin typeface="+mj-lt"/>
              </a:rPr>
              <a:t>Driveway</a:t>
            </a:r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n-MY" sz="1400" dirty="0" smtClean="0">
                <a:latin typeface="+mj-lt"/>
              </a:rPr>
              <a:t>Swimming Pool</a:t>
            </a:r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n-MY" sz="1400" dirty="0" smtClean="0">
                <a:latin typeface="+mj-lt"/>
              </a:rPr>
              <a:t>Reflective Pool (Water Feature)</a:t>
            </a:r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n-MY" sz="1400" dirty="0" smtClean="0">
                <a:latin typeface="+mj-lt"/>
              </a:rPr>
              <a:t>Living Room</a:t>
            </a:r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n-MY" sz="1400" dirty="0" smtClean="0">
                <a:latin typeface="+mj-lt"/>
              </a:rPr>
              <a:t>Dining Room</a:t>
            </a:r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n-MY" sz="1400" dirty="0" smtClean="0">
                <a:latin typeface="+mj-lt"/>
              </a:rPr>
              <a:t>Kitchen</a:t>
            </a:r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n-MY" sz="1400" dirty="0" smtClean="0">
                <a:latin typeface="+mj-lt"/>
              </a:rPr>
              <a:t>Forecourt</a:t>
            </a:r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n-MY" sz="1400" dirty="0" smtClean="0">
                <a:latin typeface="+mj-lt"/>
              </a:rPr>
              <a:t>Entry Foyer</a:t>
            </a:r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n-MY" sz="1400" dirty="0" smtClean="0">
                <a:latin typeface="+mj-lt"/>
              </a:rPr>
              <a:t>Pavilion</a:t>
            </a:r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n-MY" sz="1400" dirty="0" smtClean="0">
                <a:latin typeface="+mj-lt"/>
              </a:rPr>
              <a:t>Study Room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endParaRPr lang="en-MY" sz="1200" dirty="0" smtClean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MY" sz="1200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en-MY" sz="1200" dirty="0">
              <a:latin typeface="+mj-lt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146079" y="2890468"/>
            <a:ext cx="2502365" cy="3088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MY" sz="1600" dirty="0" smtClean="0">
                <a:latin typeface="+mj-lt"/>
              </a:rPr>
              <a:t>1</a:t>
            </a:r>
            <a:r>
              <a:rPr lang="en-MY" sz="1600" baseline="30000" dirty="0" smtClean="0">
                <a:latin typeface="+mj-lt"/>
              </a:rPr>
              <a:t>st</a:t>
            </a:r>
            <a:r>
              <a:rPr lang="en-MY" sz="1600" dirty="0" smtClean="0">
                <a:latin typeface="+mj-lt"/>
              </a:rPr>
              <a:t> Floor (Level Two)</a:t>
            </a:r>
          </a:p>
          <a:p>
            <a:pPr>
              <a:lnSpc>
                <a:spcPct val="100000"/>
              </a:lnSpc>
              <a:buFont typeface="+mj-lt"/>
              <a:buAutoNum type="arabicPeriod" startAt="11"/>
            </a:pPr>
            <a:r>
              <a:rPr lang="en-MY" sz="1400" dirty="0" smtClean="0">
                <a:latin typeface="+mj-lt"/>
              </a:rPr>
              <a:t>Master Bedroom</a:t>
            </a:r>
          </a:p>
          <a:p>
            <a:pPr>
              <a:lnSpc>
                <a:spcPct val="100000"/>
              </a:lnSpc>
              <a:buFont typeface="+mj-lt"/>
              <a:buAutoNum type="arabicPeriod" startAt="11"/>
            </a:pPr>
            <a:r>
              <a:rPr lang="en-MY" sz="1400" dirty="0" smtClean="0">
                <a:latin typeface="+mj-lt"/>
              </a:rPr>
              <a:t>Bedroom</a:t>
            </a:r>
          </a:p>
          <a:p>
            <a:pPr>
              <a:lnSpc>
                <a:spcPct val="100000"/>
              </a:lnSpc>
              <a:buFont typeface="+mj-lt"/>
              <a:buAutoNum type="arabicPeriod" startAt="11"/>
            </a:pPr>
            <a:r>
              <a:rPr lang="en-MY" sz="1400" dirty="0" smtClean="0">
                <a:latin typeface="+mj-lt"/>
              </a:rPr>
              <a:t>Upper Foyer</a:t>
            </a:r>
          </a:p>
          <a:p>
            <a:pPr marL="0" indent="0">
              <a:lnSpc>
                <a:spcPct val="150000"/>
              </a:lnSpc>
              <a:buNone/>
            </a:pPr>
            <a:endParaRPr lang="en-MY" sz="1200" dirty="0" smtClean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MY" sz="1200" dirty="0" smtClean="0">
              <a:latin typeface="+mj-lt"/>
            </a:endParaRPr>
          </a:p>
          <a:p>
            <a:pPr>
              <a:lnSpc>
                <a:spcPct val="150000"/>
              </a:lnSpc>
              <a:buFont typeface="+mj-lt"/>
              <a:buAutoNum type="arabicPeriod" startAt="11"/>
            </a:pPr>
            <a:endParaRPr lang="en-MY" sz="1200" dirty="0" smtClean="0">
              <a:latin typeface="+mj-lt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MY" sz="1200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en-MY" sz="1200" dirty="0">
              <a:latin typeface="+mj-lt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17878" y="217764"/>
            <a:ext cx="3213096" cy="2442116"/>
            <a:chOff x="832222" y="539623"/>
            <a:chExt cx="2297714" cy="1746379"/>
          </a:xfrm>
        </p:grpSpPr>
        <p:grpSp>
          <p:nvGrpSpPr>
            <p:cNvPr id="18" name="Group 17"/>
            <p:cNvGrpSpPr/>
            <p:nvPr/>
          </p:nvGrpSpPr>
          <p:grpSpPr>
            <a:xfrm>
              <a:off x="832222" y="539623"/>
              <a:ext cx="2297714" cy="1746379"/>
              <a:chOff x="1115128" y="427325"/>
              <a:chExt cx="2311800" cy="175708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153161" y="427325"/>
                <a:ext cx="2273767" cy="475213"/>
              </a:xfrm>
              <a:prstGeom prst="rect">
                <a:avLst/>
              </a:prstGeom>
              <a:solidFill>
                <a:schemeClr val="accent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MY" dirty="0" smtClean="0">
                    <a:latin typeface="+mj-lt"/>
                  </a:rPr>
                  <a:t>Villa</a:t>
                </a:r>
                <a:endParaRPr lang="en-MY" dirty="0">
                  <a:latin typeface="+mj-lt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5400000">
                <a:off x="1826730" y="1336243"/>
                <a:ext cx="1128041" cy="568294"/>
              </a:xfrm>
              <a:prstGeom prst="rect">
                <a:avLst/>
              </a:prstGeom>
              <a:solidFill>
                <a:schemeClr val="accent1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MY" sz="1200" dirty="0" smtClean="0">
                    <a:latin typeface="+mj-lt"/>
                  </a:rPr>
                  <a:t>Open Sided Reception Pavilion</a:t>
                </a:r>
                <a:endParaRPr lang="en-MY" sz="1200" dirty="0">
                  <a:latin typeface="+mj-lt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 rot="5400000">
                <a:off x="1332417" y="1358951"/>
                <a:ext cx="501350" cy="93592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MY" sz="1400" dirty="0" smtClean="0">
                    <a:solidFill>
                      <a:schemeClr val="accent3">
                        <a:lumMod val="50000"/>
                      </a:schemeClr>
                    </a:solidFill>
                    <a:latin typeface="+mj-lt"/>
                  </a:rPr>
                  <a:t>Entertainment &amp; Guest Suite</a:t>
                </a:r>
                <a:endParaRPr lang="en-MY" sz="1400" dirty="0">
                  <a:solidFill>
                    <a:schemeClr val="accent3">
                      <a:lumMod val="50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1961404" y="1011941"/>
              <a:ext cx="178680" cy="149076"/>
            </a:xfrm>
            <a:prstGeom prst="rect">
              <a:avLst/>
            </a:prstGeom>
            <a:solidFill>
              <a:srgbClr val="FFFF00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760435" y="1781057"/>
              <a:ext cx="57221" cy="106006"/>
            </a:xfrm>
            <a:prstGeom prst="rect">
              <a:avLst/>
            </a:prstGeom>
            <a:solidFill>
              <a:srgbClr val="FFFF00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sp>
        <p:nvSpPr>
          <p:cNvPr id="37" name="Content Placeholder 2"/>
          <p:cNvSpPr txBox="1">
            <a:spLocks/>
          </p:cNvSpPr>
          <p:nvPr/>
        </p:nvSpPr>
        <p:spPr>
          <a:xfrm>
            <a:off x="3128397" y="2280049"/>
            <a:ext cx="1272982" cy="374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MY" sz="1050" dirty="0" smtClean="0">
                <a:latin typeface="+mj-lt"/>
              </a:rPr>
              <a:t>3 Volumes laid in a </a:t>
            </a:r>
            <a:r>
              <a:rPr lang="en-MY" sz="1200" b="1" dirty="0" smtClean="0">
                <a:latin typeface="+mj-lt"/>
              </a:rPr>
              <a:t>U shape </a:t>
            </a:r>
            <a:endParaRPr lang="en-MY" sz="1200" b="1" dirty="0">
              <a:latin typeface="+mj-lt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517" y="2021486"/>
            <a:ext cx="168172" cy="24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7" name="Group 1026"/>
          <p:cNvGrpSpPr/>
          <p:nvPr/>
        </p:nvGrpSpPr>
        <p:grpSpPr>
          <a:xfrm>
            <a:off x="5648444" y="146724"/>
            <a:ext cx="3638773" cy="2747133"/>
            <a:chOff x="5648444" y="146724"/>
            <a:chExt cx="3638773" cy="2747133"/>
          </a:xfrm>
        </p:grpSpPr>
        <p:grpSp>
          <p:nvGrpSpPr>
            <p:cNvPr id="30" name="Group 29"/>
            <p:cNvGrpSpPr/>
            <p:nvPr/>
          </p:nvGrpSpPr>
          <p:grpSpPr>
            <a:xfrm>
              <a:off x="5648444" y="146724"/>
              <a:ext cx="3638773" cy="2747133"/>
              <a:chOff x="5648444" y="146724"/>
              <a:chExt cx="3638773" cy="274713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5648444" y="146724"/>
                <a:ext cx="3638773" cy="2747133"/>
                <a:chOff x="5648444" y="146724"/>
                <a:chExt cx="3638773" cy="2747133"/>
              </a:xfrm>
            </p:grpSpPr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48444" y="146724"/>
                  <a:ext cx="3638773" cy="2747133"/>
                </a:xfrm>
                <a:prstGeom prst="rect">
                  <a:avLst/>
                </a:prstGeom>
              </p:spPr>
            </p:pic>
            <p:sp>
              <p:nvSpPr>
                <p:cNvPr id="6" name="Rectangle 5"/>
                <p:cNvSpPr/>
                <p:nvPr/>
              </p:nvSpPr>
              <p:spPr>
                <a:xfrm>
                  <a:off x="6109656" y="528917"/>
                  <a:ext cx="2273767" cy="475213"/>
                </a:xfrm>
                <a:prstGeom prst="rect">
                  <a:avLst/>
                </a:prstGeom>
                <a:solidFill>
                  <a:schemeClr val="accent1">
                    <a:alpha val="7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Y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 rot="5400000">
                  <a:off x="6783225" y="1437834"/>
                  <a:ext cx="1128041" cy="568294"/>
                </a:xfrm>
                <a:prstGeom prst="rect">
                  <a:avLst/>
                </a:prstGeom>
                <a:solidFill>
                  <a:schemeClr val="accent1">
                    <a:lumMod val="5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Y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 rot="5400000">
                  <a:off x="6288912" y="1460543"/>
                  <a:ext cx="501350" cy="935927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  <a:alpha val="8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Y"/>
                </a:p>
              </p:txBody>
            </p:sp>
          </p:grpSp>
          <p:sp>
            <p:nvSpPr>
              <p:cNvPr id="20" name="Rectangle 19"/>
              <p:cNvSpPr/>
              <p:nvPr/>
            </p:nvSpPr>
            <p:spPr>
              <a:xfrm>
                <a:off x="7208520" y="1006153"/>
                <a:ext cx="178680" cy="156887"/>
              </a:xfrm>
              <a:prstGeom prst="rect">
                <a:avLst/>
              </a:prstGeom>
              <a:solidFill>
                <a:srgbClr val="FFFF00">
                  <a:alpha val="4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007551" y="1783080"/>
                <a:ext cx="91792" cy="106006"/>
              </a:xfrm>
              <a:prstGeom prst="rect">
                <a:avLst/>
              </a:prstGeom>
              <a:solidFill>
                <a:srgbClr val="FFFF00">
                  <a:alpha val="4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</p:grpSp>
        <p:sp>
          <p:nvSpPr>
            <p:cNvPr id="44" name="Oval 43"/>
            <p:cNvSpPr/>
            <p:nvPr/>
          </p:nvSpPr>
          <p:spPr>
            <a:xfrm>
              <a:off x="7631394" y="729606"/>
              <a:ext cx="141486" cy="14148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900" dirty="0" smtClean="0">
                  <a:solidFill>
                    <a:schemeClr val="tx1"/>
                  </a:solidFill>
                </a:rPr>
                <a:t>4</a:t>
              </a:r>
              <a:endParaRPr lang="en-MY" sz="900" dirty="0">
                <a:solidFill>
                  <a:schemeClr val="tx1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6911961" y="751601"/>
              <a:ext cx="141486" cy="14148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9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47" name="Oval 46"/>
            <p:cNvSpPr/>
            <p:nvPr/>
          </p:nvSpPr>
          <p:spPr>
            <a:xfrm>
              <a:off x="6351921" y="751601"/>
              <a:ext cx="141486" cy="14148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10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7231186" y="855453"/>
              <a:ext cx="141486" cy="14148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900" dirty="0" smtClean="0">
                  <a:solidFill>
                    <a:schemeClr val="tx1"/>
                  </a:solidFill>
                </a:rPr>
                <a:t>8</a:t>
              </a:r>
              <a:endParaRPr lang="en-MY" sz="900" dirty="0">
                <a:solidFill>
                  <a:schemeClr val="tx1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017496" y="1831259"/>
              <a:ext cx="547347" cy="22579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900" dirty="0">
                  <a:solidFill>
                    <a:schemeClr val="tx1"/>
                  </a:solidFill>
                </a:rPr>
                <a:t>1</a:t>
              </a:r>
              <a:r>
                <a:rPr lang="en-MY" sz="900" dirty="0" smtClean="0">
                  <a:solidFill>
                    <a:schemeClr val="tx1"/>
                  </a:solidFill>
                </a:rPr>
                <a:t>0</a:t>
              </a:r>
              <a:endParaRPr lang="en-MY" sz="900" dirty="0">
                <a:solidFill>
                  <a:schemeClr val="tx1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533936" y="1232542"/>
              <a:ext cx="141486" cy="14148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1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7812647" y="2037696"/>
              <a:ext cx="141486" cy="14148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900" dirty="0" smtClean="0">
                  <a:solidFill>
                    <a:schemeClr val="tx1"/>
                  </a:solidFill>
                </a:rPr>
                <a:t>1</a:t>
              </a:r>
              <a:endParaRPr lang="en-MY" sz="900" dirty="0">
                <a:solidFill>
                  <a:schemeClr val="tx1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7666857" y="1173511"/>
              <a:ext cx="141486" cy="14148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9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3" name="Oval 52"/>
            <p:cNvSpPr/>
            <p:nvPr/>
          </p:nvSpPr>
          <p:spPr>
            <a:xfrm>
              <a:off x="6528642" y="1816482"/>
              <a:ext cx="519138" cy="27157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900" dirty="0" smtClean="0">
                  <a:solidFill>
                    <a:schemeClr val="tx1"/>
                  </a:solidFill>
                </a:rPr>
                <a:t>4</a:t>
              </a:r>
              <a:endParaRPr lang="en-MY" sz="900" dirty="0">
                <a:solidFill>
                  <a:schemeClr val="tx1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7030470" y="1351674"/>
              <a:ext cx="551235" cy="46701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900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59" name="Oval 58"/>
            <p:cNvSpPr/>
            <p:nvPr/>
          </p:nvSpPr>
          <p:spPr>
            <a:xfrm>
              <a:off x="7808446" y="987667"/>
              <a:ext cx="551235" cy="46701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900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grpSp>
        <p:nvGrpSpPr>
          <p:cNvPr id="1028" name="Group 1027"/>
          <p:cNvGrpSpPr/>
          <p:nvPr/>
        </p:nvGrpSpPr>
        <p:grpSpPr>
          <a:xfrm>
            <a:off x="5544224" y="3154596"/>
            <a:ext cx="3842844" cy="2649805"/>
            <a:chOff x="5544224" y="3154596"/>
            <a:chExt cx="3842844" cy="2649805"/>
          </a:xfrm>
        </p:grpSpPr>
        <p:grpSp>
          <p:nvGrpSpPr>
            <p:cNvPr id="13" name="Group 12"/>
            <p:cNvGrpSpPr/>
            <p:nvPr/>
          </p:nvGrpSpPr>
          <p:grpSpPr>
            <a:xfrm>
              <a:off x="5544224" y="3154596"/>
              <a:ext cx="3842844" cy="2649805"/>
              <a:chOff x="5544224" y="3154596"/>
              <a:chExt cx="3842844" cy="2649805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4224" y="3154596"/>
                <a:ext cx="3842844" cy="2649805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6198253" y="3465512"/>
                <a:ext cx="2227900" cy="435643"/>
              </a:xfrm>
              <a:prstGeom prst="rect">
                <a:avLst/>
              </a:prstGeom>
              <a:solidFill>
                <a:schemeClr val="accent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sz="2269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 rot="5400000">
                <a:off x="6807061" y="4380057"/>
                <a:ext cx="1116614" cy="532049"/>
              </a:xfrm>
              <a:prstGeom prst="rect">
                <a:avLst/>
              </a:prstGeom>
              <a:solidFill>
                <a:schemeClr val="accent1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11" name="Rectangle 10"/>
              <p:cNvSpPr/>
              <p:nvPr/>
            </p:nvSpPr>
            <p:spPr>
              <a:xfrm rot="5400000">
                <a:off x="6322671" y="4378565"/>
                <a:ext cx="501350" cy="93592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7235265" y="3922717"/>
              <a:ext cx="178680" cy="156887"/>
            </a:xfrm>
            <a:prstGeom prst="rect">
              <a:avLst/>
            </a:prstGeom>
            <a:solidFill>
              <a:srgbClr val="FFFF00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034296" y="4699644"/>
              <a:ext cx="91792" cy="106006"/>
            </a:xfrm>
            <a:prstGeom prst="rect">
              <a:avLst/>
            </a:prstGeom>
            <a:solidFill>
              <a:srgbClr val="FFFF00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54" name="Oval 53"/>
            <p:cNvSpPr/>
            <p:nvPr/>
          </p:nvSpPr>
          <p:spPr>
            <a:xfrm>
              <a:off x="7792356" y="3465512"/>
              <a:ext cx="551235" cy="46701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900" dirty="0" smtClean="0">
                  <a:solidFill>
                    <a:schemeClr val="tx1"/>
                  </a:solidFill>
                </a:rPr>
                <a:t>11</a:t>
              </a:r>
              <a:endParaRPr lang="en-MY" sz="900" dirty="0">
                <a:solidFill>
                  <a:schemeClr val="tx1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6650229" y="3449826"/>
              <a:ext cx="551235" cy="46701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900" dirty="0" smtClean="0">
                  <a:solidFill>
                    <a:schemeClr val="tx1"/>
                  </a:solidFill>
                </a:rPr>
                <a:t>12</a:t>
              </a:r>
              <a:endParaRPr lang="en-MY" sz="900" dirty="0">
                <a:solidFill>
                  <a:schemeClr val="tx1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219207" y="3457669"/>
              <a:ext cx="551235" cy="46701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900" dirty="0" smtClean="0">
                  <a:solidFill>
                    <a:schemeClr val="tx1"/>
                  </a:solidFill>
                </a:rPr>
                <a:t>12</a:t>
              </a:r>
              <a:endParaRPr lang="en-MY" sz="900" dirty="0">
                <a:solidFill>
                  <a:schemeClr val="tx1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7030469" y="3595901"/>
              <a:ext cx="551235" cy="46701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900" dirty="0" smtClean="0">
                  <a:solidFill>
                    <a:schemeClr val="tx1"/>
                  </a:solidFill>
                </a:rPr>
                <a:t>13</a:t>
              </a:r>
              <a:endParaRPr lang="en-MY" sz="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25" name="Group 1024"/>
          <p:cNvGrpSpPr/>
          <p:nvPr/>
        </p:nvGrpSpPr>
        <p:grpSpPr>
          <a:xfrm>
            <a:off x="3325040" y="1119943"/>
            <a:ext cx="865658" cy="1440471"/>
            <a:chOff x="3876661" y="1783080"/>
            <a:chExt cx="865658" cy="1440471"/>
          </a:xfrm>
        </p:grpSpPr>
        <p:grpSp>
          <p:nvGrpSpPr>
            <p:cNvPr id="1024" name="Group 1023"/>
            <p:cNvGrpSpPr/>
            <p:nvPr/>
          </p:nvGrpSpPr>
          <p:grpSpPr>
            <a:xfrm>
              <a:off x="3876661" y="1783080"/>
              <a:ext cx="865658" cy="1186233"/>
              <a:chOff x="3876661" y="1783080"/>
              <a:chExt cx="865658" cy="1186233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3876661" y="1783080"/>
                <a:ext cx="325449" cy="1186233"/>
              </a:xfrm>
              <a:prstGeom prst="ellipse">
                <a:avLst/>
              </a:prstGeom>
              <a:solidFill>
                <a:schemeClr val="accent1">
                  <a:lumMod val="75000"/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170572" y="2130795"/>
                <a:ext cx="571747" cy="286147"/>
              </a:xfrm>
              <a:prstGeom prst="ellipse">
                <a:avLst/>
              </a:prstGeom>
              <a:solidFill>
                <a:schemeClr val="accent1">
                  <a:lumMod val="50000"/>
                  <a:alpha val="8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4477470" y="2360180"/>
                <a:ext cx="252531" cy="489489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  <a:alpha val="9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</p:grpSp>
        <p:sp>
          <p:nvSpPr>
            <p:cNvPr id="63" name="Arc 62"/>
            <p:cNvSpPr/>
            <p:nvPr/>
          </p:nvSpPr>
          <p:spPr>
            <a:xfrm>
              <a:off x="3989318" y="2286002"/>
              <a:ext cx="667396" cy="937549"/>
            </a:xfrm>
            <a:prstGeom prst="arc">
              <a:avLst>
                <a:gd name="adj1" fmla="val 11120368"/>
                <a:gd name="adj2" fmla="val 20507915"/>
              </a:avLst>
            </a:prstGeom>
            <a:ln w="41275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</p:spTree>
    <p:extLst>
      <p:ext uri="{BB962C8B-B14F-4D97-AF65-F5344CB8AC3E}">
        <p14:creationId xmlns:p14="http://schemas.microsoft.com/office/powerpoint/2010/main" val="188450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075" y="5733933"/>
            <a:ext cx="8543925" cy="1105811"/>
          </a:xfrm>
        </p:spPr>
        <p:txBody>
          <a:bodyPr>
            <a:normAutofit fontScale="90000"/>
          </a:bodyPr>
          <a:lstStyle/>
          <a:p>
            <a:pPr algn="r"/>
            <a:r>
              <a:rPr lang="en-MY" dirty="0" smtClean="0"/>
              <a:t/>
            </a:r>
            <a:br>
              <a:rPr lang="en-MY" dirty="0" smtClean="0"/>
            </a:br>
            <a:r>
              <a:rPr lang="en-MY" sz="4000" spc="600" dirty="0" smtClean="0"/>
              <a:t>Materials</a:t>
            </a:r>
            <a:r>
              <a:rPr lang="en-MY" dirty="0"/>
              <a:t/>
            </a:r>
            <a:br>
              <a:rPr lang="en-MY" dirty="0"/>
            </a:br>
            <a:r>
              <a:rPr lang="en-MY" sz="2200" dirty="0" smtClean="0"/>
              <a:t>Andrew Road House</a:t>
            </a:r>
            <a:br>
              <a:rPr lang="en-MY" sz="2200" dirty="0" smtClean="0"/>
            </a:br>
            <a:endParaRPr lang="en-MY" sz="2200" dirty="0"/>
          </a:p>
        </p:txBody>
      </p:sp>
      <p:sp>
        <p:nvSpPr>
          <p:cNvPr id="64" name="Content Placeholder 2"/>
          <p:cNvSpPr txBox="1">
            <a:spLocks/>
          </p:cNvSpPr>
          <p:nvPr/>
        </p:nvSpPr>
        <p:spPr>
          <a:xfrm>
            <a:off x="175099" y="278132"/>
            <a:ext cx="4620638" cy="6267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MY" sz="1600" b="1" dirty="0" smtClean="0">
                <a:latin typeface="+mj-lt"/>
              </a:rPr>
              <a:t>Stone Walls </a:t>
            </a:r>
            <a:r>
              <a:rPr lang="en-MY" sz="1200" dirty="0" smtClean="0">
                <a:latin typeface="+mj-lt"/>
              </a:rPr>
              <a:t>veneered with rich </a:t>
            </a:r>
            <a:r>
              <a:rPr lang="en-MY" sz="1600" b="1" dirty="0" smtClean="0">
                <a:latin typeface="+mj-lt"/>
              </a:rPr>
              <a:t>striated pattern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MY" sz="1600" b="1" dirty="0" smtClean="0">
                <a:latin typeface="+mj-lt"/>
              </a:rPr>
              <a:t>Granite</a:t>
            </a:r>
            <a:r>
              <a:rPr lang="en-MY" sz="1400" dirty="0" smtClean="0">
                <a:latin typeface="+mj-lt"/>
              </a:rPr>
              <a:t> </a:t>
            </a:r>
            <a:r>
              <a:rPr lang="en-MY" sz="1200" dirty="0" smtClean="0">
                <a:latin typeface="+mj-lt"/>
              </a:rPr>
              <a:t>Slab &amp;</a:t>
            </a:r>
            <a:r>
              <a:rPr lang="en-MY" sz="1600" dirty="0" smtClean="0">
                <a:latin typeface="+mj-lt"/>
              </a:rPr>
              <a:t> </a:t>
            </a:r>
            <a:r>
              <a:rPr lang="en-MY" sz="1600" b="1" dirty="0" smtClean="0">
                <a:latin typeface="+mj-lt"/>
              </a:rPr>
              <a:t>Timber</a:t>
            </a:r>
            <a:r>
              <a:rPr lang="en-MY" sz="1600" dirty="0" smtClean="0">
                <a:latin typeface="+mj-lt"/>
              </a:rPr>
              <a:t> </a:t>
            </a:r>
            <a:r>
              <a:rPr lang="en-MY" sz="1200" dirty="0" smtClean="0">
                <a:latin typeface="+mj-lt"/>
              </a:rPr>
              <a:t>Deck</a:t>
            </a:r>
          </a:p>
          <a:p>
            <a:pPr lvl="1">
              <a:lnSpc>
                <a:spcPct val="150000"/>
              </a:lnSpc>
            </a:pPr>
            <a:r>
              <a:rPr lang="en-MY" sz="1200" dirty="0" smtClean="0">
                <a:latin typeface="+mj-lt"/>
              </a:rPr>
              <a:t>Floats over the water features &amp; grass</a:t>
            </a:r>
          </a:p>
          <a:p>
            <a:pPr lvl="1">
              <a:lnSpc>
                <a:spcPct val="150000"/>
              </a:lnSpc>
            </a:pPr>
            <a:r>
              <a:rPr lang="en-MY" sz="1200" dirty="0" smtClean="0">
                <a:latin typeface="+mj-lt"/>
              </a:rPr>
              <a:t>Act as a </a:t>
            </a:r>
            <a:r>
              <a:rPr lang="en-MY" sz="1400" b="1" dirty="0" smtClean="0">
                <a:latin typeface="+mj-lt"/>
              </a:rPr>
              <a:t>bridge</a:t>
            </a:r>
            <a:r>
              <a:rPr lang="en-MY" sz="1200" dirty="0" smtClean="0">
                <a:latin typeface="+mj-lt"/>
              </a:rPr>
              <a:t> between building blocks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MY" sz="1600" b="1" dirty="0" smtClean="0">
                <a:latin typeface="+mj-lt"/>
              </a:rPr>
              <a:t>Silver Travertine </a:t>
            </a:r>
            <a:r>
              <a:rPr lang="en-MY" sz="1200" dirty="0" smtClean="0">
                <a:latin typeface="+mj-lt"/>
              </a:rPr>
              <a:t>floor slab</a:t>
            </a:r>
            <a:endParaRPr lang="en-MY" sz="1600" dirty="0" smtClean="0">
              <a:latin typeface="+mj-lt"/>
            </a:endParaRPr>
          </a:p>
          <a:p>
            <a:pPr lvl="1">
              <a:lnSpc>
                <a:spcPct val="150000"/>
              </a:lnSpc>
            </a:pPr>
            <a:r>
              <a:rPr lang="en-MY" sz="1200" dirty="0" smtClean="0">
                <a:latin typeface="+mj-lt"/>
              </a:rPr>
              <a:t>Extended beyond the glass line</a:t>
            </a:r>
          </a:p>
          <a:p>
            <a:pPr lvl="1">
              <a:lnSpc>
                <a:spcPct val="150000"/>
              </a:lnSpc>
            </a:pPr>
            <a:r>
              <a:rPr lang="en-MY" sz="1400" b="1" dirty="0" smtClean="0">
                <a:latin typeface="+mj-lt"/>
              </a:rPr>
              <a:t>Overlaps with water feature </a:t>
            </a:r>
            <a:r>
              <a:rPr lang="en-MY" sz="1200" dirty="0" smtClean="0">
                <a:latin typeface="+mj-lt"/>
              </a:rPr>
              <a:t>to blur the boundary between inside &amp; outside.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MY" sz="1600" dirty="0" smtClean="0">
                <a:latin typeface="+mj-lt"/>
              </a:rPr>
              <a:t>Planar Ceiling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MY" sz="1600" b="1" dirty="0" smtClean="0">
                <a:latin typeface="+mj-lt"/>
              </a:rPr>
              <a:t>Zinc-Titanium</a:t>
            </a:r>
            <a:r>
              <a:rPr lang="en-MY" sz="1400" dirty="0" smtClean="0">
                <a:latin typeface="+mj-lt"/>
              </a:rPr>
              <a:t> </a:t>
            </a:r>
            <a:r>
              <a:rPr lang="en-MY" sz="1200" dirty="0" smtClean="0">
                <a:latin typeface="+mj-lt"/>
              </a:rPr>
              <a:t>Roof</a:t>
            </a:r>
          </a:p>
          <a:p>
            <a:pPr lvl="1">
              <a:lnSpc>
                <a:spcPct val="150000"/>
              </a:lnSpc>
            </a:pPr>
            <a:r>
              <a:rPr lang="en-MY" sz="1200" dirty="0" smtClean="0">
                <a:latin typeface="+mj-lt"/>
              </a:rPr>
              <a:t>‘Floating’ rectangular sheets with </a:t>
            </a:r>
            <a:r>
              <a:rPr lang="en-MY" sz="1400" b="1" dirty="0" smtClean="0">
                <a:latin typeface="+mj-lt"/>
              </a:rPr>
              <a:t>thin steel edges </a:t>
            </a:r>
            <a:endParaRPr lang="en-MY" sz="1200" b="1" dirty="0" smtClean="0">
              <a:latin typeface="+mj-lt"/>
            </a:endParaRPr>
          </a:p>
          <a:p>
            <a:pPr lvl="1">
              <a:lnSpc>
                <a:spcPct val="150000"/>
              </a:lnSpc>
            </a:pPr>
            <a:r>
              <a:rPr lang="en-MY" sz="1200" dirty="0" smtClean="0">
                <a:latin typeface="+mj-lt"/>
              </a:rPr>
              <a:t>Clad underside with </a:t>
            </a:r>
            <a:r>
              <a:rPr lang="en-MY" sz="1400" b="1" dirty="0" smtClean="0">
                <a:latin typeface="+mj-lt"/>
              </a:rPr>
              <a:t>beech wood</a:t>
            </a:r>
            <a:endParaRPr lang="en-MY" sz="1600" b="1" dirty="0" smtClean="0">
              <a:latin typeface="+mj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MY" sz="1600" b="1" dirty="0" smtClean="0">
                <a:latin typeface="+mj-lt"/>
              </a:rPr>
              <a:t>Permeable metal screen </a:t>
            </a:r>
            <a:r>
              <a:rPr lang="en-MY" sz="1200" dirty="0" smtClean="0">
                <a:latin typeface="+mj-lt"/>
              </a:rPr>
              <a:t>on the 3</a:t>
            </a:r>
            <a:r>
              <a:rPr lang="en-MY" sz="1200" baseline="30000" dirty="0" smtClean="0">
                <a:latin typeface="+mj-lt"/>
              </a:rPr>
              <a:t>rd</a:t>
            </a:r>
            <a:r>
              <a:rPr lang="en-MY" sz="1200" dirty="0" smtClean="0">
                <a:latin typeface="+mj-lt"/>
              </a:rPr>
              <a:t> block (Entertainment &amp; guest suite)</a:t>
            </a:r>
          </a:p>
          <a:p>
            <a:pPr lvl="1">
              <a:lnSpc>
                <a:spcPct val="150000"/>
              </a:lnSpc>
            </a:pPr>
            <a:r>
              <a:rPr lang="en-MY" sz="800" dirty="0" smtClean="0">
                <a:latin typeface="+mj-lt"/>
              </a:rPr>
              <a:t>Its</a:t>
            </a:r>
            <a:r>
              <a:rPr lang="en-MY" sz="1200" dirty="0" smtClean="0">
                <a:latin typeface="+mj-lt"/>
              </a:rPr>
              <a:t> </a:t>
            </a:r>
            <a:r>
              <a:rPr lang="en-MY" sz="1200" b="1" dirty="0" smtClean="0">
                <a:latin typeface="+mj-lt"/>
              </a:rPr>
              <a:t>semi transparency </a:t>
            </a:r>
            <a:r>
              <a:rPr lang="en-MY" sz="1200" dirty="0" smtClean="0">
                <a:latin typeface="+mj-lt"/>
              </a:rPr>
              <a:t>+</a:t>
            </a:r>
            <a:r>
              <a:rPr lang="en-MY" sz="1200" b="1" dirty="0" smtClean="0">
                <a:latin typeface="+mj-lt"/>
              </a:rPr>
              <a:t> shade </a:t>
            </a:r>
            <a:r>
              <a:rPr lang="en-MY" sz="1200" dirty="0" smtClean="0">
                <a:latin typeface="+mj-lt"/>
              </a:rPr>
              <a:t>+</a:t>
            </a:r>
            <a:r>
              <a:rPr lang="en-MY" sz="1200" b="1" dirty="0" smtClean="0">
                <a:latin typeface="+mj-lt"/>
              </a:rPr>
              <a:t> light</a:t>
            </a:r>
            <a:r>
              <a:rPr lang="en-MY" sz="800" dirty="0" smtClean="0">
                <a:latin typeface="+mj-lt"/>
              </a:rPr>
              <a:t> at night creates a </a:t>
            </a:r>
            <a:r>
              <a:rPr lang="en-MY" sz="1200" b="1" dirty="0" smtClean="0">
                <a:latin typeface="+mj-lt"/>
              </a:rPr>
              <a:t>Diaphanous Lantern </a:t>
            </a:r>
            <a:r>
              <a:rPr lang="en-MY" sz="800" dirty="0" smtClean="0">
                <a:latin typeface="+mj-lt"/>
              </a:rPr>
              <a:t>effect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MY" sz="1400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en-MY" sz="1400" dirty="0">
              <a:latin typeface="+mj-l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4953000" y="0"/>
            <a:ext cx="4953000" cy="2177027"/>
            <a:chOff x="5072146" y="0"/>
            <a:chExt cx="4833854" cy="2101417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4771" y="0"/>
              <a:ext cx="1615633" cy="2101416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2146" y="0"/>
              <a:ext cx="1612625" cy="2101416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0404" y="1"/>
              <a:ext cx="1605596" cy="2101416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4953000" y="3921110"/>
            <a:ext cx="4953000" cy="2049383"/>
            <a:chOff x="5201033" y="4130643"/>
            <a:chExt cx="4700879" cy="1753774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630" y="4130644"/>
              <a:ext cx="2088282" cy="1753773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1033" y="4130643"/>
              <a:ext cx="2612597" cy="1753773"/>
            </a:xfrm>
            <a:prstGeom prst="rect">
              <a:avLst/>
            </a:prstGeom>
          </p:spPr>
        </p:pic>
      </p:grpSp>
      <p:sp>
        <p:nvSpPr>
          <p:cNvPr id="12" name="Oval 11"/>
          <p:cNvSpPr/>
          <p:nvPr/>
        </p:nvSpPr>
        <p:spPr>
          <a:xfrm>
            <a:off x="7952193" y="436846"/>
            <a:ext cx="301063" cy="2756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100" dirty="0" smtClean="0">
                <a:solidFill>
                  <a:schemeClr val="bg1"/>
                </a:solidFill>
              </a:rPr>
              <a:t>1</a:t>
            </a:r>
            <a:endParaRPr lang="en-MY" sz="1100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9373950" y="1465430"/>
            <a:ext cx="301063" cy="2756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100" dirty="0" smtClean="0">
                <a:solidFill>
                  <a:schemeClr val="bg1"/>
                </a:solidFill>
              </a:rPr>
              <a:t>2</a:t>
            </a:r>
            <a:endParaRPr lang="en-MY" sz="1100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9072887" y="3396446"/>
            <a:ext cx="301063" cy="2756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1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9373950" y="4238895"/>
            <a:ext cx="301063" cy="2756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1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8" name="Oval 17"/>
          <p:cNvSpPr/>
          <p:nvPr/>
        </p:nvSpPr>
        <p:spPr>
          <a:xfrm>
            <a:off x="6773841" y="4939333"/>
            <a:ext cx="301063" cy="2756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100" dirty="0">
                <a:solidFill>
                  <a:schemeClr val="bg1"/>
                </a:solidFill>
              </a:rPr>
              <a:t>6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953000" y="2177026"/>
            <a:ext cx="4949847" cy="1744084"/>
            <a:chOff x="4953000" y="2101415"/>
            <a:chExt cx="4949847" cy="1563341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5155" y="2101415"/>
              <a:ext cx="2577692" cy="1560258"/>
            </a:xfrm>
            <a:prstGeom prst="rect">
              <a:avLst/>
            </a:prstGeom>
          </p:spPr>
        </p:pic>
        <p:sp>
          <p:nvSpPr>
            <p:cNvPr id="15" name="Oval 14"/>
            <p:cNvSpPr/>
            <p:nvPr/>
          </p:nvSpPr>
          <p:spPr>
            <a:xfrm>
              <a:off x="8083467" y="2350460"/>
              <a:ext cx="292836" cy="27561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1100" dirty="0">
                  <a:solidFill>
                    <a:schemeClr val="tx1"/>
                  </a:solidFill>
                </a:rPr>
                <a:t>4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0" y="2101416"/>
              <a:ext cx="2372154" cy="1563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181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reeform: Shape 56">
            <a:extLst>
              <a:ext uri="{FF2B5EF4-FFF2-40B4-BE49-F238E27FC236}">
                <a16:creationId xmlns:a16="http://schemas.microsoft.com/office/drawing/2014/main" xmlns="" id="{0C92193B-EEFA-440D-89A1-D610184F45E5}"/>
              </a:ext>
            </a:extLst>
          </p:cNvPr>
          <p:cNvSpPr/>
          <p:nvPr/>
        </p:nvSpPr>
        <p:spPr>
          <a:xfrm>
            <a:off x="7529524" y="60502"/>
            <a:ext cx="2019300" cy="3004911"/>
          </a:xfrm>
          <a:custGeom>
            <a:avLst/>
            <a:gdLst>
              <a:gd name="connsiteX0" fmla="*/ 0 w 2133600"/>
              <a:gd name="connsiteY0" fmla="*/ 0 h 3175000"/>
              <a:gd name="connsiteX1" fmla="*/ 12700 w 2133600"/>
              <a:gd name="connsiteY1" fmla="*/ 3111500 h 3175000"/>
              <a:gd name="connsiteX2" fmla="*/ 2133600 w 2133600"/>
              <a:gd name="connsiteY2" fmla="*/ 3175000 h 3175000"/>
              <a:gd name="connsiteX3" fmla="*/ 2120900 w 2133600"/>
              <a:gd name="connsiteY3" fmla="*/ 1155700 h 3175000"/>
              <a:gd name="connsiteX4" fmla="*/ 1955800 w 2133600"/>
              <a:gd name="connsiteY4" fmla="*/ 215900 h 3175000"/>
              <a:gd name="connsiteX5" fmla="*/ 1155700 w 2133600"/>
              <a:gd name="connsiteY5" fmla="*/ 254000 h 3175000"/>
              <a:gd name="connsiteX6" fmla="*/ 1193800 w 2133600"/>
              <a:gd name="connsiteY6" fmla="*/ 152400 h 3175000"/>
              <a:gd name="connsiteX7" fmla="*/ 50800 w 2133600"/>
              <a:gd name="connsiteY7" fmla="*/ 12700 h 3175000"/>
              <a:gd name="connsiteX8" fmla="*/ 0 w 2133600"/>
              <a:gd name="connsiteY8" fmla="*/ 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3600" h="3175000">
                <a:moveTo>
                  <a:pt x="0" y="0"/>
                </a:moveTo>
                <a:cubicBezTo>
                  <a:pt x="4233" y="1037167"/>
                  <a:pt x="8467" y="2074333"/>
                  <a:pt x="12700" y="3111500"/>
                </a:cubicBezTo>
                <a:lnTo>
                  <a:pt x="2133600" y="3175000"/>
                </a:lnTo>
                <a:cubicBezTo>
                  <a:pt x="2129367" y="2501900"/>
                  <a:pt x="2125133" y="1828800"/>
                  <a:pt x="2120900" y="1155700"/>
                </a:cubicBezTo>
                <a:lnTo>
                  <a:pt x="1955800" y="215900"/>
                </a:lnTo>
                <a:lnTo>
                  <a:pt x="1155700" y="254000"/>
                </a:lnTo>
                <a:lnTo>
                  <a:pt x="1193800" y="152400"/>
                </a:lnTo>
                <a:lnTo>
                  <a:pt x="50800" y="127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5C1EDC-BF47-46F6-AFCA-0EF102E0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467" y="562482"/>
            <a:ext cx="6911738" cy="13284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MY" sz="1600" b="1" dirty="0">
                <a:latin typeface="+mj-lt"/>
                <a:cs typeface="Calibri" panose="020F0502020204030204" pitchFamily="34" charset="0"/>
              </a:rPr>
              <a:t>Principal </a:t>
            </a:r>
            <a:r>
              <a:rPr lang="en-MY" sz="1200" dirty="0">
                <a:latin typeface="+mj-lt"/>
                <a:cs typeface="Calibri" panose="020F0502020204030204" pitchFamily="34" charset="0"/>
              </a:rPr>
              <a:t>living</a:t>
            </a:r>
            <a:r>
              <a:rPr lang="en-MY" sz="1600" dirty="0">
                <a:latin typeface="+mj-lt"/>
              </a:rPr>
              <a:t>, </a:t>
            </a:r>
            <a:r>
              <a:rPr lang="en-MY" sz="1200" dirty="0">
                <a:latin typeface="+mj-lt"/>
              </a:rPr>
              <a:t>dining areas, and bedrooms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MY" sz="1600" b="1" dirty="0">
                <a:latin typeface="+mj-lt"/>
              </a:rPr>
              <a:t>Northern boundary </a:t>
            </a:r>
            <a:r>
              <a:rPr lang="en-MY" sz="1200" dirty="0">
                <a:latin typeface="+mj-lt"/>
              </a:rPr>
              <a:t>of the site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MY" sz="1600" dirty="0">
                <a:latin typeface="+mj-lt"/>
              </a:rPr>
              <a:t>-</a:t>
            </a:r>
            <a:r>
              <a:rPr lang="en-MY" sz="1200" dirty="0">
                <a:latin typeface="+mj-lt"/>
              </a:rPr>
              <a:t> Visually </a:t>
            </a:r>
            <a:r>
              <a:rPr lang="en-MY" sz="1600" b="1" dirty="0">
                <a:latin typeface="+mj-lt"/>
              </a:rPr>
              <a:t>dominant</a:t>
            </a:r>
            <a:r>
              <a:rPr lang="en-MY" sz="1600" dirty="0">
                <a:latin typeface="+mj-lt"/>
              </a:rPr>
              <a:t> </a:t>
            </a:r>
            <a:r>
              <a:rPr lang="en-MY" sz="1200" dirty="0">
                <a:latin typeface="+mj-lt"/>
              </a:rPr>
              <a:t>in its composition</a:t>
            </a:r>
          </a:p>
          <a:p>
            <a:endParaRPr lang="en-MY" sz="1600" dirty="0">
              <a:latin typeface="+mj-lt"/>
            </a:endParaRPr>
          </a:p>
          <a:p>
            <a:endParaRPr lang="en-MY" sz="1600" dirty="0">
              <a:latin typeface="+mj-lt"/>
            </a:endParaRPr>
          </a:p>
          <a:p>
            <a:pPr marL="0" indent="0">
              <a:buNone/>
            </a:pPr>
            <a:endParaRPr lang="en-MY" sz="1600" dirty="0">
              <a:latin typeface="+mj-lt"/>
            </a:endParaRPr>
          </a:p>
          <a:p>
            <a:endParaRPr lang="en-MY" sz="1600" dirty="0">
              <a:latin typeface="+mj-lt"/>
            </a:endParaRPr>
          </a:p>
          <a:p>
            <a:endParaRPr lang="en-MY" sz="1600" dirty="0">
              <a:latin typeface="+mj-lt"/>
            </a:endParaRPr>
          </a:p>
          <a:p>
            <a:endParaRPr lang="en-MY" sz="1600" dirty="0"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F8F21F7-502D-4E7B-830C-A2C92C2F4E59}"/>
              </a:ext>
            </a:extLst>
          </p:cNvPr>
          <p:cNvSpPr/>
          <p:nvPr/>
        </p:nvSpPr>
        <p:spPr>
          <a:xfrm>
            <a:off x="249888" y="237291"/>
            <a:ext cx="3770879" cy="373890"/>
          </a:xfrm>
          <a:prstGeom prst="rect">
            <a:avLst/>
          </a:pr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>
                <a:latin typeface="+mj-lt"/>
              </a:rPr>
              <a:t>Villa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xmlns="" id="{AB816EDA-C2CB-425C-8238-5AC5A5DB8062}"/>
              </a:ext>
            </a:extLst>
          </p:cNvPr>
          <p:cNvSpPr txBox="1">
            <a:spLocks/>
          </p:cNvSpPr>
          <p:nvPr/>
        </p:nvSpPr>
        <p:spPr>
          <a:xfrm>
            <a:off x="230467" y="2157546"/>
            <a:ext cx="3790301" cy="2719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spcBef>
                <a:spcPts val="0"/>
              </a:spcBef>
              <a:buFontTx/>
              <a:buChar char="-"/>
            </a:pPr>
            <a:r>
              <a:rPr lang="en-MY" sz="1200" dirty="0">
                <a:latin typeface="+mj-lt"/>
              </a:rPr>
              <a:t>Serves as a </a:t>
            </a:r>
            <a:r>
              <a:rPr lang="en-MY" sz="1400" b="1" dirty="0">
                <a:latin typeface="+mj-lt"/>
              </a:rPr>
              <a:t>reception</a:t>
            </a:r>
            <a:r>
              <a:rPr lang="en-MY" sz="1200" dirty="0">
                <a:latin typeface="+mj-lt"/>
              </a:rPr>
              <a:t> area, </a:t>
            </a:r>
            <a:r>
              <a:rPr lang="en-MY" sz="1600" b="1" dirty="0">
                <a:latin typeface="+mj-lt"/>
              </a:rPr>
              <a:t>gallery</a:t>
            </a:r>
          </a:p>
          <a:p>
            <a:pPr>
              <a:lnSpc>
                <a:spcPct val="100000"/>
              </a:lnSpc>
            </a:pPr>
            <a:r>
              <a:rPr lang="en-MY" sz="1200" dirty="0">
                <a:latin typeface="+mj-lt"/>
              </a:rPr>
              <a:t>Giant </a:t>
            </a:r>
            <a:r>
              <a:rPr lang="en-MY" sz="1600" b="1" dirty="0">
                <a:latin typeface="+mj-lt"/>
              </a:rPr>
              <a:t>sliding screen walls </a:t>
            </a:r>
            <a:r>
              <a:rPr lang="en-MY" sz="1200" dirty="0">
                <a:latin typeface="+mj-lt"/>
              </a:rPr>
              <a:t>open on all four sides</a:t>
            </a:r>
          </a:p>
          <a:p>
            <a:pPr>
              <a:lnSpc>
                <a:spcPct val="100000"/>
              </a:lnSpc>
            </a:pPr>
            <a:r>
              <a:rPr lang="en-MY" sz="1200" dirty="0">
                <a:latin typeface="+mj-lt"/>
              </a:rPr>
              <a:t>Revealed upon passing through an opening in a stone wall, across the pedestrian entrance axis</a:t>
            </a:r>
          </a:p>
          <a:p>
            <a:pPr marL="0" indent="0">
              <a:buNone/>
            </a:pPr>
            <a:endParaRPr lang="en-MY" sz="1200" dirty="0">
              <a:latin typeface="+mj-lt"/>
            </a:endParaRPr>
          </a:p>
          <a:p>
            <a:endParaRPr lang="en-MY" sz="1200" dirty="0">
              <a:latin typeface="+mj-lt"/>
            </a:endParaRPr>
          </a:p>
          <a:p>
            <a:pPr marL="0" indent="0">
              <a:buNone/>
            </a:pPr>
            <a:endParaRPr lang="en-MY" sz="1200" dirty="0">
              <a:latin typeface="+mj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4C566B5-5FF8-4068-8575-DBAAEB4B6F2D}"/>
              </a:ext>
            </a:extLst>
          </p:cNvPr>
          <p:cNvSpPr/>
          <p:nvPr/>
        </p:nvSpPr>
        <p:spPr>
          <a:xfrm>
            <a:off x="249889" y="1880087"/>
            <a:ext cx="3770879" cy="373890"/>
          </a:xfrm>
          <a:prstGeom prst="rect">
            <a:avLst/>
          </a:prstGeom>
          <a:solidFill>
            <a:schemeClr val="accent1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>
                <a:latin typeface="+mj-lt"/>
              </a:rPr>
              <a:t>Pavilion 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xmlns="" id="{9007AF3E-834A-4F7E-92A6-3FF7DB5E9BAC}"/>
              </a:ext>
            </a:extLst>
          </p:cNvPr>
          <p:cNvSpPr txBox="1">
            <a:spLocks/>
          </p:cNvSpPr>
          <p:nvPr/>
        </p:nvSpPr>
        <p:spPr>
          <a:xfrm>
            <a:off x="234102" y="3969248"/>
            <a:ext cx="3728096" cy="3411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MY" sz="1200" dirty="0">
                <a:latin typeface="+mj-lt"/>
              </a:rPr>
              <a:t>Overlooking swimming pool and waterfall</a:t>
            </a:r>
          </a:p>
          <a:p>
            <a:pPr>
              <a:lnSpc>
                <a:spcPct val="100000"/>
              </a:lnSpc>
            </a:pPr>
            <a:r>
              <a:rPr lang="en-MY" sz="1600" b="1" dirty="0">
                <a:latin typeface="+mj-lt"/>
              </a:rPr>
              <a:t>Lowest area </a:t>
            </a:r>
            <a:r>
              <a:rPr lang="en-MY" sz="1200" dirty="0">
                <a:latin typeface="+mj-lt"/>
              </a:rPr>
              <a:t>of the site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MY" sz="1200" dirty="0">
                <a:latin typeface="+mj-lt"/>
              </a:rPr>
              <a:t>Two storeys high, but the roof is same height as the pavilion</a:t>
            </a:r>
          </a:p>
          <a:p>
            <a:pPr>
              <a:lnSpc>
                <a:spcPct val="100000"/>
              </a:lnSpc>
            </a:pPr>
            <a:r>
              <a:rPr lang="en-MY" sz="1200" dirty="0">
                <a:latin typeface="+mj-lt"/>
              </a:rPr>
              <a:t>Clad with </a:t>
            </a:r>
            <a:r>
              <a:rPr lang="en-MY" sz="1600" b="1" dirty="0">
                <a:latin typeface="+mj-lt"/>
              </a:rPr>
              <a:t>permeable metal screen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MY" sz="1200" dirty="0"/>
              <a:t>Anchored by </a:t>
            </a:r>
            <a:r>
              <a:rPr lang="en-MY" sz="1600" b="1" dirty="0"/>
              <a:t>3 meter circular screen structure</a:t>
            </a:r>
          </a:p>
          <a:p>
            <a:pPr>
              <a:lnSpc>
                <a:spcPct val="160000"/>
              </a:lnSpc>
              <a:spcBef>
                <a:spcPts val="0"/>
              </a:spcBef>
              <a:buFontTx/>
              <a:buChar char="-"/>
            </a:pPr>
            <a:r>
              <a:rPr lang="en-MY" sz="1200" dirty="0"/>
              <a:t>Lined internally with a woven steel fabric</a:t>
            </a:r>
          </a:p>
          <a:p>
            <a:pPr marL="0" indent="0">
              <a:lnSpc>
                <a:spcPct val="100000"/>
              </a:lnSpc>
              <a:buNone/>
            </a:pPr>
            <a:endParaRPr lang="en-MY" sz="1600" b="1" dirty="0">
              <a:latin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EE22EBAF-CE53-43C9-8017-DCA7201D597E}"/>
              </a:ext>
            </a:extLst>
          </p:cNvPr>
          <p:cNvSpPr/>
          <p:nvPr/>
        </p:nvSpPr>
        <p:spPr>
          <a:xfrm>
            <a:off x="253524" y="3625316"/>
            <a:ext cx="3770879" cy="343932"/>
          </a:xfrm>
          <a:prstGeom prst="rect">
            <a:avLst/>
          </a:prstGeom>
          <a:solidFill>
            <a:schemeClr val="accent1">
              <a:lumMod val="40000"/>
              <a:lumOff val="60000"/>
              <a:alpha val="74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>
                <a:solidFill>
                  <a:schemeClr val="tx1"/>
                </a:solidFill>
                <a:latin typeface="+mj-lt"/>
              </a:rPr>
              <a:t>Guest &amp; Entertainment Suite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483A06B-C91D-4BCE-8FAB-D532D1F15478}"/>
              </a:ext>
            </a:extLst>
          </p:cNvPr>
          <p:cNvSpPr txBox="1"/>
          <p:nvPr/>
        </p:nvSpPr>
        <p:spPr>
          <a:xfrm>
            <a:off x="232605" y="23328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A73D905-3932-476E-9D75-2A7EC67C8396}"/>
              </a:ext>
            </a:extLst>
          </p:cNvPr>
          <p:cNvSpPr txBox="1"/>
          <p:nvPr/>
        </p:nvSpPr>
        <p:spPr>
          <a:xfrm>
            <a:off x="252027" y="186293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②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C8DE38F-F4F0-4F1C-8163-AA733F4CC1CA}"/>
              </a:ext>
            </a:extLst>
          </p:cNvPr>
          <p:cNvGrpSpPr/>
          <p:nvPr/>
        </p:nvGrpSpPr>
        <p:grpSpPr>
          <a:xfrm rot="16200000">
            <a:off x="7545524" y="1080351"/>
            <a:ext cx="1837028" cy="1458897"/>
            <a:chOff x="832222" y="539622"/>
            <a:chExt cx="2297714" cy="174638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A636DA97-A952-4560-895B-ED4B07CE47EE}"/>
                </a:ext>
              </a:extLst>
            </p:cNvPr>
            <p:cNvGrpSpPr/>
            <p:nvPr/>
          </p:nvGrpSpPr>
          <p:grpSpPr>
            <a:xfrm>
              <a:off x="832222" y="539622"/>
              <a:ext cx="2297714" cy="1746380"/>
              <a:chOff x="1115127" y="427324"/>
              <a:chExt cx="2311800" cy="1757086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6E8FFD9C-E58C-40F3-BD8E-00A3BD0DB80B}"/>
                  </a:ext>
                </a:extLst>
              </p:cNvPr>
              <p:cNvSpPr/>
              <p:nvPr/>
            </p:nvSpPr>
            <p:spPr>
              <a:xfrm>
                <a:off x="1153160" y="427324"/>
                <a:ext cx="2273767" cy="475213"/>
              </a:xfrm>
              <a:prstGeom prst="rect">
                <a:avLst/>
              </a:prstGeom>
              <a:solidFill>
                <a:schemeClr val="accent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MY" b="1" dirty="0">
                    <a:latin typeface="+mj-lt"/>
                  </a:rPr>
                  <a:t>Villa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07041308-4354-4BA5-B24B-AD4475D2748D}"/>
                  </a:ext>
                </a:extLst>
              </p:cNvPr>
              <p:cNvSpPr/>
              <p:nvPr/>
            </p:nvSpPr>
            <p:spPr>
              <a:xfrm rot="5400000">
                <a:off x="1826731" y="1336243"/>
                <a:ext cx="1128041" cy="568294"/>
              </a:xfrm>
              <a:prstGeom prst="rect">
                <a:avLst/>
              </a:prstGeom>
              <a:solidFill>
                <a:schemeClr val="accent1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MY" sz="1600" dirty="0">
                    <a:latin typeface="+mj-lt"/>
                  </a:rPr>
                  <a:t>Pavilion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66C9BC9C-4A92-4E90-A04B-5715238E5929}"/>
                  </a:ext>
                </a:extLst>
              </p:cNvPr>
              <p:cNvSpPr/>
              <p:nvPr/>
            </p:nvSpPr>
            <p:spPr>
              <a:xfrm rot="5400000">
                <a:off x="1332416" y="1358951"/>
                <a:ext cx="501350" cy="93592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MY" sz="1100" dirty="0">
                    <a:solidFill>
                      <a:schemeClr val="accent3">
                        <a:lumMod val="50000"/>
                      </a:schemeClr>
                    </a:solidFill>
                    <a:latin typeface="+mj-lt"/>
                  </a:rPr>
                  <a:t>Entertainment Space</a:t>
                </a: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F05C6FCE-EFA9-43F2-AF59-63E0B60FE8B7}"/>
                </a:ext>
              </a:extLst>
            </p:cNvPr>
            <p:cNvSpPr/>
            <p:nvPr/>
          </p:nvSpPr>
          <p:spPr>
            <a:xfrm>
              <a:off x="1961404" y="1011941"/>
              <a:ext cx="178680" cy="149076"/>
            </a:xfrm>
            <a:prstGeom prst="rect">
              <a:avLst/>
            </a:prstGeom>
            <a:solidFill>
              <a:srgbClr val="FFFF00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3A7FCDF2-B5C1-4D18-B028-EA4D9ACE0E58}"/>
                </a:ext>
              </a:extLst>
            </p:cNvPr>
            <p:cNvSpPr/>
            <p:nvPr/>
          </p:nvSpPr>
          <p:spPr>
            <a:xfrm>
              <a:off x="1760435" y="1781057"/>
              <a:ext cx="57221" cy="106006"/>
            </a:xfrm>
            <a:prstGeom prst="rect">
              <a:avLst/>
            </a:prstGeom>
            <a:solidFill>
              <a:srgbClr val="FFFF00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69DE487-0140-4AC8-9E8E-84E7072BD095}"/>
              </a:ext>
            </a:extLst>
          </p:cNvPr>
          <p:cNvSpPr txBox="1"/>
          <p:nvPr/>
        </p:nvSpPr>
        <p:spPr>
          <a:xfrm>
            <a:off x="294346" y="362338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③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04AD8AC-741A-4EE8-B746-49CE3D875339}"/>
              </a:ext>
            </a:extLst>
          </p:cNvPr>
          <p:cNvSpPr txBox="1"/>
          <p:nvPr/>
        </p:nvSpPr>
        <p:spPr>
          <a:xfrm>
            <a:off x="7733485" y="1065285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①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58D13E8-7C83-41C5-8DEF-0309EBD5E290}"/>
              </a:ext>
            </a:extLst>
          </p:cNvPr>
          <p:cNvSpPr txBox="1"/>
          <p:nvPr/>
        </p:nvSpPr>
        <p:spPr>
          <a:xfrm>
            <a:off x="8952395" y="1532815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②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63838AD-3933-4208-A65B-38C36E26D5FB}"/>
              </a:ext>
            </a:extLst>
          </p:cNvPr>
          <p:cNvSpPr txBox="1"/>
          <p:nvPr/>
        </p:nvSpPr>
        <p:spPr>
          <a:xfrm>
            <a:off x="8619262" y="2700906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③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94CEE73B-C461-428D-82A0-DE433B7515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4" r="16605" b="17835"/>
          <a:stretch/>
        </p:blipFill>
        <p:spPr>
          <a:xfrm>
            <a:off x="4012915" y="3632440"/>
            <a:ext cx="2902127" cy="197210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xmlns="" id="{DC738672-A017-4A05-B25D-C364E6521631}"/>
                  </a:ext>
                </a:extLst>
              </p14:cNvPr>
              <p14:cNvContentPartPr/>
              <p14:nvPr/>
            </p14:nvContentPartPr>
            <p14:xfrm>
              <a:off x="4552004" y="1322254"/>
              <a:ext cx="360" cy="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DC738672-A017-4A05-B25D-C364E65216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43004" y="1313254"/>
                <a:ext cx="18360" cy="18360"/>
              </a:xfrm>
              <a:prstGeom prst="rect">
                <a:avLst/>
              </a:prstGeom>
            </p:spPr>
          </p:pic>
        </mc:Fallback>
      </mc:AlternateContent>
      <p:pic>
        <p:nvPicPr>
          <p:cNvPr id="67" name="Picture 66">
            <a:extLst>
              <a:ext uri="{FF2B5EF4-FFF2-40B4-BE49-F238E27FC236}">
                <a16:creationId xmlns:a16="http://schemas.microsoft.com/office/drawing/2014/main" xmlns="" id="{FCCE7552-AF44-45E9-96B8-11D5AAEEF9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9" b="11738"/>
          <a:stretch/>
        </p:blipFill>
        <p:spPr>
          <a:xfrm>
            <a:off x="4012915" y="1882760"/>
            <a:ext cx="2902127" cy="1669404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59853F21-CBC1-4366-BBA9-B3F7ABC2A01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" b="6436"/>
          <a:stretch/>
        </p:blipFill>
        <p:spPr>
          <a:xfrm>
            <a:off x="4001347" y="237291"/>
            <a:ext cx="2913695" cy="15741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5039983-D871-45E3-9CB9-B89B4B0D1276}"/>
              </a:ext>
            </a:extLst>
          </p:cNvPr>
          <p:cNvSpPr txBox="1"/>
          <p:nvPr/>
        </p:nvSpPr>
        <p:spPr>
          <a:xfrm>
            <a:off x="7529524" y="3281801"/>
            <a:ext cx="2019300" cy="2369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MY" dirty="0"/>
              <a:t>Bridge</a:t>
            </a:r>
          </a:p>
          <a:p>
            <a:pPr marL="285750" indent="-285750">
              <a:buFontTx/>
              <a:buChar char="-"/>
            </a:pPr>
            <a:r>
              <a:rPr lang="en-MY" sz="1200" dirty="0"/>
              <a:t>Used in several location between blocks</a:t>
            </a:r>
          </a:p>
          <a:p>
            <a:pPr marL="285750" indent="-285750">
              <a:buFontTx/>
              <a:buChar char="-"/>
            </a:pPr>
            <a:r>
              <a:rPr lang="en-MY" sz="1200" dirty="0"/>
              <a:t>Made of </a:t>
            </a:r>
            <a:r>
              <a:rPr lang="en-MY" sz="1400" b="1" dirty="0"/>
              <a:t>granite</a:t>
            </a:r>
            <a:r>
              <a:rPr lang="en-MY" sz="1200" dirty="0"/>
              <a:t> slabs</a:t>
            </a:r>
          </a:p>
          <a:p>
            <a:pPr marL="285750" indent="-285750">
              <a:buFontTx/>
              <a:buChar char="-"/>
            </a:pPr>
            <a:r>
              <a:rPr lang="en-MY" sz="1200" dirty="0"/>
              <a:t>Add the element time in the </a:t>
            </a:r>
            <a:r>
              <a:rPr lang="en-MY" sz="1400" b="1" dirty="0"/>
              <a:t>choregraphed sequences of spaces</a:t>
            </a:r>
            <a:endParaRPr lang="en-MY" sz="1100" b="1" dirty="0"/>
          </a:p>
          <a:p>
            <a:pPr marL="285750" indent="-285750">
              <a:buFontTx/>
              <a:buChar char="-"/>
            </a:pPr>
            <a:r>
              <a:rPr lang="en-MY" sz="1200" dirty="0"/>
              <a:t>As simple</a:t>
            </a:r>
            <a:r>
              <a:rPr lang="en-MY" sz="1400" dirty="0"/>
              <a:t> </a:t>
            </a:r>
            <a:r>
              <a:rPr lang="en-MY" sz="1400" b="1" dirty="0"/>
              <a:t>floating platforms</a:t>
            </a:r>
            <a:r>
              <a:rPr lang="en-MY" sz="1200" dirty="0"/>
              <a:t> that overlap each other </a:t>
            </a:r>
          </a:p>
          <a:p>
            <a:pPr marL="285750" indent="-285750">
              <a:buFontTx/>
              <a:buChar char="-"/>
            </a:pPr>
            <a:endParaRPr lang="en-MY" sz="12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9A69A49F-CCEA-463D-808E-0649181FF3DB}"/>
              </a:ext>
            </a:extLst>
          </p:cNvPr>
          <p:cNvCxnSpPr>
            <a:cxnSpLocks/>
          </p:cNvCxnSpPr>
          <p:nvPr/>
        </p:nvCxnSpPr>
        <p:spPr>
          <a:xfrm>
            <a:off x="5634037" y="3214733"/>
            <a:ext cx="1895487" cy="2088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17721A38-95A9-4CEF-ABC0-2A7388928E44}"/>
              </a:ext>
            </a:extLst>
          </p:cNvPr>
          <p:cNvCxnSpPr>
            <a:cxnSpLocks/>
          </p:cNvCxnSpPr>
          <p:nvPr/>
        </p:nvCxnSpPr>
        <p:spPr>
          <a:xfrm flipV="1">
            <a:off x="5634037" y="3505794"/>
            <a:ext cx="1891852" cy="16872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362075" y="5733933"/>
            <a:ext cx="8543925" cy="1105811"/>
          </a:xfrm>
        </p:spPr>
        <p:txBody>
          <a:bodyPr>
            <a:normAutofit fontScale="90000"/>
          </a:bodyPr>
          <a:lstStyle/>
          <a:p>
            <a:pPr algn="r"/>
            <a:r>
              <a:rPr lang="en-MY" dirty="0"/>
              <a:t/>
            </a:r>
            <a:br>
              <a:rPr lang="en-MY" dirty="0"/>
            </a:br>
            <a:r>
              <a:rPr lang="en-MY" sz="4000" spc="600" dirty="0" smtClean="0"/>
              <a:t>Significance</a:t>
            </a:r>
            <a:r>
              <a:rPr lang="en-MY" dirty="0"/>
              <a:t/>
            </a:r>
            <a:br>
              <a:rPr lang="en-MY" dirty="0"/>
            </a:br>
            <a:r>
              <a:rPr lang="en-MY" sz="2200" dirty="0"/>
              <a:t>Andrew Road House</a:t>
            </a:r>
            <a:br>
              <a:rPr lang="en-MY" sz="2200" dirty="0"/>
            </a:br>
            <a:endParaRPr lang="en-MY" sz="2200" dirty="0"/>
          </a:p>
        </p:txBody>
      </p:sp>
    </p:spTree>
    <p:extLst>
      <p:ext uri="{BB962C8B-B14F-4D97-AF65-F5344CB8AC3E}">
        <p14:creationId xmlns:p14="http://schemas.microsoft.com/office/powerpoint/2010/main" val="1909861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803C647B-6946-4DBE-AA23-0BF9F6542C44}"/>
              </a:ext>
            </a:extLst>
          </p:cNvPr>
          <p:cNvSpPr txBox="1">
            <a:spLocks/>
          </p:cNvSpPr>
          <p:nvPr/>
        </p:nvSpPr>
        <p:spPr>
          <a:xfrm>
            <a:off x="463685" y="157100"/>
            <a:ext cx="8978630" cy="4851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MY" sz="1800" dirty="0">
                <a:latin typeface="+mj-lt"/>
              </a:rPr>
              <a:t>Strategy of choreographing a role in a </a:t>
            </a:r>
            <a:r>
              <a:rPr lang="en-MY" sz="2400" b="1" dirty="0">
                <a:latin typeface="+mj-lt"/>
              </a:rPr>
              <a:t>series of </a:t>
            </a:r>
            <a:r>
              <a:rPr lang="en-MY" sz="3200" b="1" spc="300" dirty="0" smtClean="0">
                <a:latin typeface="+mj-lt"/>
              </a:rPr>
              <a:t>staccato movement</a:t>
            </a:r>
          </a:p>
          <a:p>
            <a:pPr marL="0" indent="0">
              <a:lnSpc>
                <a:spcPct val="100000"/>
              </a:lnSpc>
              <a:buNone/>
            </a:pPr>
            <a:endParaRPr lang="en-MY" sz="2400" b="1" dirty="0">
              <a:latin typeface="+mj-lt"/>
            </a:endParaRPr>
          </a:p>
          <a:p>
            <a:pPr marL="0" indent="0" algn="r">
              <a:lnSpc>
                <a:spcPct val="100000"/>
              </a:lnSpc>
              <a:buNone/>
            </a:pPr>
            <a:r>
              <a:rPr lang="en-MY" sz="1800" dirty="0">
                <a:latin typeface="+mj-lt"/>
              </a:rPr>
              <a:t>The architecture unfolds a series of carefully </a:t>
            </a:r>
            <a:r>
              <a:rPr lang="en-MY" sz="2400" b="1" spc="300" dirty="0">
                <a:latin typeface="+mj-lt"/>
              </a:rPr>
              <a:t>orchestrated phenomenological </a:t>
            </a:r>
            <a:r>
              <a:rPr lang="en-MY" sz="2400" b="1" dirty="0">
                <a:latin typeface="+mj-lt"/>
              </a:rPr>
              <a:t>experiences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MY" sz="3200" b="1" spc="300" dirty="0" smtClean="0">
                <a:latin typeface="+mj-lt"/>
              </a:rPr>
              <a:t>Borrowed</a:t>
            </a:r>
            <a:r>
              <a:rPr lang="en-MY" sz="2400" b="1" dirty="0" smtClean="0">
                <a:latin typeface="+mj-lt"/>
              </a:rPr>
              <a:t> </a:t>
            </a:r>
            <a:r>
              <a:rPr lang="en-MY" sz="2400" b="1" dirty="0">
                <a:latin typeface="+mj-lt"/>
              </a:rPr>
              <a:t>space</a:t>
            </a:r>
            <a:r>
              <a:rPr lang="en-MY" sz="2400" dirty="0">
                <a:latin typeface="+mj-lt"/>
              </a:rPr>
              <a:t> </a:t>
            </a:r>
            <a:r>
              <a:rPr lang="en-MY" sz="1800" dirty="0">
                <a:latin typeface="+mj-lt"/>
              </a:rPr>
              <a:t>allow the mind to expand to the horizon, a pleasure that is rarely enjoyed in compact urban setting</a:t>
            </a:r>
            <a:r>
              <a:rPr lang="en-MY" sz="1800" dirty="0" smtClean="0">
                <a:latin typeface="+mj-lt"/>
              </a:rPr>
              <a:t>’</a:t>
            </a:r>
          </a:p>
          <a:p>
            <a:pPr marL="0" indent="0">
              <a:lnSpc>
                <a:spcPct val="100000"/>
              </a:lnSpc>
              <a:buNone/>
            </a:pPr>
            <a:endParaRPr lang="en-MY" sz="1800" dirty="0">
              <a:latin typeface="+mj-lt"/>
            </a:endParaRPr>
          </a:p>
          <a:p>
            <a:pPr marL="0" indent="0" algn="r">
              <a:lnSpc>
                <a:spcPct val="100000"/>
              </a:lnSpc>
              <a:buNone/>
            </a:pPr>
            <a:r>
              <a:rPr lang="en-MY" b="1" dirty="0">
                <a:latin typeface="+mj-lt"/>
              </a:rPr>
              <a:t>Ambiguity</a:t>
            </a:r>
            <a:r>
              <a:rPr lang="en-MY" sz="1800" dirty="0">
                <a:latin typeface="+mj-lt"/>
              </a:rPr>
              <a:t> created between positive and negative space plus interior and exterior zones, the body is brought </a:t>
            </a:r>
            <a:r>
              <a:rPr lang="en-MY" b="1" dirty="0">
                <a:latin typeface="+mj-lt"/>
              </a:rPr>
              <a:t>closer to the </a:t>
            </a:r>
            <a:r>
              <a:rPr lang="en-MY" b="1" dirty="0" smtClean="0">
                <a:latin typeface="+mj-lt"/>
              </a:rPr>
              <a:t>environment</a:t>
            </a:r>
            <a:endParaRPr lang="en-MY" sz="2400" b="1" dirty="0" smtClean="0">
              <a:latin typeface="+mj-lt"/>
            </a:endParaRPr>
          </a:p>
          <a:p>
            <a:pPr marL="0" indent="0" algn="r">
              <a:lnSpc>
                <a:spcPct val="100000"/>
              </a:lnSpc>
              <a:buNone/>
            </a:pPr>
            <a:r>
              <a:rPr lang="en-MY" sz="2400" b="1" dirty="0" smtClean="0">
                <a:latin typeface="+mj-lt"/>
              </a:rPr>
              <a:t> </a:t>
            </a:r>
            <a:endParaRPr lang="en-MY" sz="1800" b="1" dirty="0">
              <a:latin typeface="+mj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MY" sz="1800" dirty="0">
                <a:latin typeface="+mj-lt"/>
              </a:rPr>
              <a:t>Results in a</a:t>
            </a:r>
            <a:r>
              <a:rPr lang="en-MY" sz="1800" b="1" dirty="0">
                <a:latin typeface="+mj-lt"/>
              </a:rPr>
              <a:t> </a:t>
            </a:r>
            <a:r>
              <a:rPr lang="en-MY" sz="2400" b="1" dirty="0">
                <a:latin typeface="+mj-lt"/>
              </a:rPr>
              <a:t>peaceful, tactile and personal experience of nature </a:t>
            </a:r>
            <a:r>
              <a:rPr lang="en-MY" sz="1800" dirty="0">
                <a:latin typeface="+mj-lt"/>
              </a:rPr>
              <a:t>within a </a:t>
            </a:r>
            <a:r>
              <a:rPr lang="en-MY" sz="2400" dirty="0">
                <a:latin typeface="+mj-lt"/>
              </a:rPr>
              <a:t>protected environment</a:t>
            </a:r>
            <a:r>
              <a:rPr lang="en-MY" sz="1800" dirty="0">
                <a:latin typeface="+mj-lt"/>
              </a:rPr>
              <a:t> that blocks out all surrounding disturbance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62075" y="5733933"/>
            <a:ext cx="8543925" cy="1105811"/>
          </a:xfrm>
        </p:spPr>
        <p:txBody>
          <a:bodyPr>
            <a:normAutofit fontScale="90000"/>
          </a:bodyPr>
          <a:lstStyle/>
          <a:p>
            <a:pPr algn="r"/>
            <a:r>
              <a:rPr lang="en-MY" dirty="0"/>
              <a:t/>
            </a:r>
            <a:br>
              <a:rPr lang="en-MY" dirty="0"/>
            </a:br>
            <a:r>
              <a:rPr lang="en-MY" spc="600" dirty="0" smtClean="0"/>
              <a:t>Overall Impact</a:t>
            </a:r>
            <a:r>
              <a:rPr lang="en-MY" dirty="0" smtClean="0"/>
              <a:t/>
            </a:r>
            <a:br>
              <a:rPr lang="en-MY" dirty="0" smtClean="0"/>
            </a:br>
            <a:r>
              <a:rPr lang="en-MY" sz="2200" dirty="0" smtClean="0"/>
              <a:t>Andrew </a:t>
            </a:r>
            <a:r>
              <a:rPr lang="en-MY" sz="2200" dirty="0"/>
              <a:t>Road House</a:t>
            </a:r>
            <a:br>
              <a:rPr lang="en-MY" sz="2200" dirty="0"/>
            </a:br>
            <a:endParaRPr lang="en-MY" sz="2200" dirty="0"/>
          </a:p>
        </p:txBody>
      </p:sp>
    </p:spTree>
    <p:extLst>
      <p:ext uri="{BB962C8B-B14F-4D97-AF65-F5344CB8AC3E}">
        <p14:creationId xmlns:p14="http://schemas.microsoft.com/office/powerpoint/2010/main" val="4212913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469</TotalTime>
  <Words>596</Words>
  <Application>Microsoft Office PowerPoint</Application>
  <PresentationFormat>A4 Paper (210x297 mm)</PresentationFormat>
  <Paragraphs>150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Andrew Road House By SCDA Architects (Chan Soo Khian) </vt:lpstr>
      <vt:lpstr>PowerPoint Presentation</vt:lpstr>
      <vt:lpstr>Architect’s Style</vt:lpstr>
      <vt:lpstr> Design Concept  Andrew Road House </vt:lpstr>
      <vt:lpstr> Design Layout  Andrew Road House </vt:lpstr>
      <vt:lpstr> Materials Andrew Road House </vt:lpstr>
      <vt:lpstr> Significance Andrew Road House </vt:lpstr>
      <vt:lpstr> Overall Impact Andrew Road House 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Andrew Road House By SCDA Architects (Chan Soo Khian) a</dc:title>
  <dc:creator>Ho Yen Liang</dc:creator>
  <cp:lastModifiedBy>Ho Yen Liang</cp:lastModifiedBy>
  <cp:revision>69</cp:revision>
  <dcterms:created xsi:type="dcterms:W3CDTF">2017-09-02T05:44:36Z</dcterms:created>
  <dcterms:modified xsi:type="dcterms:W3CDTF">2017-09-04T11:24:37Z</dcterms:modified>
</cp:coreProperties>
</file>